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7" r:id="rId2"/>
    <p:sldId id="275" r:id="rId3"/>
    <p:sldId id="276" r:id="rId4"/>
    <p:sldId id="291" r:id="rId5"/>
    <p:sldId id="292" r:id="rId6"/>
    <p:sldId id="293" r:id="rId7"/>
    <p:sldId id="294" r:id="rId8"/>
    <p:sldId id="277" r:id="rId9"/>
    <p:sldId id="280" r:id="rId10"/>
    <p:sldId id="282" r:id="rId11"/>
    <p:sldId id="299" r:id="rId12"/>
    <p:sldId id="283" r:id="rId13"/>
    <p:sldId id="284" r:id="rId14"/>
    <p:sldId id="296" r:id="rId15"/>
    <p:sldId id="295" r:id="rId16"/>
    <p:sldId id="285" r:id="rId17"/>
    <p:sldId id="286" r:id="rId18"/>
    <p:sldId id="287" r:id="rId19"/>
    <p:sldId id="297" r:id="rId20"/>
    <p:sldId id="288" r:id="rId21"/>
    <p:sldId id="289" r:id="rId22"/>
    <p:sldId id="290" r:id="rId23"/>
    <p:sldId id="298" r:id="rId24"/>
    <p:sldId id="303" r:id="rId2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116"/>
    <a:srgbClr val="181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492DC-40CE-47CD-BD1B-FC8752516037}" type="datetimeFigureOut">
              <a:rPr lang="sk-SK" smtClean="0"/>
              <a:t>3. 4. 2024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52618-1F75-4FB6-B701-EFBD0DF32A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281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á snímka">
    <p:bg>
      <p:bgPr>
        <a:gradFill flip="none" rotWithShape="1">
          <a:gsLst>
            <a:gs pos="40000">
              <a:srgbClr val="181A3C"/>
            </a:gs>
            <a:gs pos="0">
              <a:srgbClr val="F58220"/>
            </a:gs>
            <a:gs pos="100000">
              <a:srgbClr val="030309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CFEA607D-25DB-1CC4-1187-90D4859FE7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89118" y="2199125"/>
            <a:ext cx="6413757" cy="1594773"/>
          </a:xfrm>
          <a:prstGeom prst="rect">
            <a:avLst/>
          </a:prstGeom>
        </p:spPr>
      </p:pic>
      <p:sp>
        <p:nvSpPr>
          <p:cNvPr id="4" name="Rectangle 21">
            <a:extLst>
              <a:ext uri="{FF2B5EF4-FFF2-40B4-BE49-F238E27FC236}">
                <a16:creationId xmlns:a16="http://schemas.microsoft.com/office/drawing/2014/main" id="{834BC94B-4FB1-34A1-2F53-103EB1407F14}"/>
              </a:ext>
            </a:extLst>
          </p:cNvPr>
          <p:cNvSpPr/>
          <p:nvPr userDrawn="1"/>
        </p:nvSpPr>
        <p:spPr>
          <a:xfrm>
            <a:off x="5247045" y="4721466"/>
            <a:ext cx="1697901" cy="60959"/>
          </a:xfrm>
          <a:prstGeom prst="rect">
            <a:avLst/>
          </a:prstGeom>
          <a:solidFill>
            <a:srgbClr val="F582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12132C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7070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>
            <a:extLst>
              <a:ext uri="{FF2B5EF4-FFF2-40B4-BE49-F238E27FC236}">
                <a16:creationId xmlns:a16="http://schemas.microsoft.com/office/drawing/2014/main" id="{91840794-258D-4D3D-ED00-8C3881924C55}"/>
              </a:ext>
            </a:extLst>
          </p:cNvPr>
          <p:cNvSpPr/>
          <p:nvPr userDrawn="1"/>
        </p:nvSpPr>
        <p:spPr>
          <a:xfrm>
            <a:off x="6551445" y="0"/>
            <a:ext cx="5640556" cy="6858000"/>
          </a:xfrm>
          <a:prstGeom prst="rect">
            <a:avLst/>
          </a:prstGeom>
          <a:solidFill>
            <a:srgbClr val="1213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F58220"/>
              </a:solidFill>
            </a:endParaRPr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3F9C9279-08CF-BF5B-55BB-AFD4DC05D8FA}"/>
              </a:ext>
            </a:extLst>
          </p:cNvPr>
          <p:cNvSpPr/>
          <p:nvPr userDrawn="1"/>
        </p:nvSpPr>
        <p:spPr>
          <a:xfrm>
            <a:off x="0" y="-1"/>
            <a:ext cx="6557211" cy="6864037"/>
          </a:xfrm>
          <a:prstGeom prst="rect">
            <a:avLst/>
          </a:prstGeom>
          <a:gradFill flip="none" rotWithShape="1">
            <a:gsLst>
              <a:gs pos="7000">
                <a:srgbClr val="843F06"/>
              </a:gs>
              <a:gs pos="100000">
                <a:srgbClr val="F58220"/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119BFBA7-68CC-400E-F8D9-E763F0C8B637}"/>
              </a:ext>
            </a:extLst>
          </p:cNvPr>
          <p:cNvSpPr txBox="1"/>
          <p:nvPr userDrawn="1"/>
        </p:nvSpPr>
        <p:spPr>
          <a:xfrm>
            <a:off x="363546" y="296336"/>
            <a:ext cx="1898043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600" b="1" baseline="30000" dirty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www.audioresolution.com</a:t>
            </a: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6E043973-6E79-7059-8C9E-E295FFD72A18}"/>
              </a:ext>
            </a:extLst>
          </p:cNvPr>
          <p:cNvSpPr/>
          <p:nvPr userDrawn="1"/>
        </p:nvSpPr>
        <p:spPr>
          <a:xfrm>
            <a:off x="830327" y="1884010"/>
            <a:ext cx="1590886" cy="45719"/>
          </a:xfrm>
          <a:prstGeom prst="rect">
            <a:avLst/>
          </a:prstGeom>
          <a:solidFill>
            <a:srgbClr val="1818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12132C"/>
              </a:highlight>
            </a:endParaRP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159B4BF7-264D-7659-8976-16E30E544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7066" y="273216"/>
            <a:ext cx="932812" cy="134585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DB1B3052-7A1C-8C10-8B8B-8CCB567D80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546" y="5904247"/>
            <a:ext cx="2227557" cy="553880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A76CDBB3-BD7B-B2E3-FC63-48E26A3B90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4710" y="2458947"/>
            <a:ext cx="1010166" cy="939277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D5B73D0E-38A2-DD17-470E-D88EE47E8F2A}"/>
              </a:ext>
            </a:extLst>
          </p:cNvPr>
          <p:cNvSpPr txBox="1"/>
          <p:nvPr userDrawn="1"/>
        </p:nvSpPr>
        <p:spPr>
          <a:xfrm>
            <a:off x="11225696" y="312079"/>
            <a:ext cx="341192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cs-CZ" sz="1600" b="1" baseline="30000" dirty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P.</a:t>
            </a:r>
            <a:fld id="{21167A21-A37A-4BA1-848F-932799181A94}" type="slidenum">
              <a:rPr lang="cs-CZ" sz="1600" b="1" baseline="30000" smtClean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pPr algn="l"/>
              <a:t>‹#›</a:t>
            </a:fld>
            <a:endParaRPr lang="cs-CZ" sz="1600" b="1" baseline="30000" dirty="0">
              <a:solidFill>
                <a:srgbClr val="12132C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24" name="Nadpis 1">
            <a:extLst>
              <a:ext uri="{FF2B5EF4-FFF2-40B4-BE49-F238E27FC236}">
                <a16:creationId xmlns:a16="http://schemas.microsoft.com/office/drawing/2014/main" id="{634C93F5-9762-07A6-465B-C91543621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327" y="2317644"/>
            <a:ext cx="5166815" cy="211735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200" b="1">
                <a:solidFill>
                  <a:srgbClr val="181826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26" name="Nadpis 1">
            <a:extLst>
              <a:ext uri="{FF2B5EF4-FFF2-40B4-BE49-F238E27FC236}">
                <a16:creationId xmlns:a16="http://schemas.microsoft.com/office/drawing/2014/main" id="{EBCE2DFD-8C72-56A6-50CB-5463BA77A967}"/>
              </a:ext>
            </a:extLst>
          </p:cNvPr>
          <p:cNvSpPr txBox="1">
            <a:spLocks/>
          </p:cNvSpPr>
          <p:nvPr userDrawn="1"/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dirty="0"/>
          </a:p>
        </p:txBody>
      </p:sp>
      <p:sp>
        <p:nvSpPr>
          <p:cNvPr id="27" name="Zástupný symbol textu 3">
            <a:extLst>
              <a:ext uri="{FF2B5EF4-FFF2-40B4-BE49-F238E27FC236}">
                <a16:creationId xmlns:a16="http://schemas.microsoft.com/office/drawing/2014/main" id="{BEA78459-12A3-6C6E-7538-B39DB393807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004710" y="3634784"/>
            <a:ext cx="3377934" cy="106004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100" i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sk-SK" dirty="0"/>
          </a:p>
        </p:txBody>
      </p:sp>
      <p:sp>
        <p:nvSpPr>
          <p:cNvPr id="28" name="Zástupný symbol textu 3">
            <a:extLst>
              <a:ext uri="{FF2B5EF4-FFF2-40B4-BE49-F238E27FC236}">
                <a16:creationId xmlns:a16="http://schemas.microsoft.com/office/drawing/2014/main" id="{67562180-3BCA-2225-C664-EFDF39CCC423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8004710" y="4981978"/>
            <a:ext cx="3377934" cy="640900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200" b="1" i="0">
                <a:solidFill>
                  <a:srgbClr val="F582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9617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97E5BA8-30E8-086D-8CAA-1E7D0D8B11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168787" cy="6857999"/>
          </a:xfrm>
          <a:prstGeom prst="rect">
            <a:avLst/>
          </a:prstGeom>
          <a:gradFill flip="none" rotWithShape="1">
            <a:gsLst>
              <a:gs pos="57000">
                <a:srgbClr val="12132C"/>
              </a:gs>
              <a:gs pos="100000">
                <a:srgbClr val="F5822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1A3C"/>
              </a:solidFill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119BFBA7-68CC-400E-F8D9-E763F0C8B637}"/>
              </a:ext>
            </a:extLst>
          </p:cNvPr>
          <p:cNvSpPr txBox="1"/>
          <p:nvPr userDrawn="1"/>
        </p:nvSpPr>
        <p:spPr>
          <a:xfrm>
            <a:off x="363546" y="296336"/>
            <a:ext cx="1898043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600" b="1" baseline="30000" dirty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www.audioresolution.com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159B4BF7-264D-7659-8976-16E30E544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7066" y="273216"/>
            <a:ext cx="932812" cy="134585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DB1B3052-7A1C-8C10-8B8B-8CCB567D80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546" y="5904247"/>
            <a:ext cx="2227557" cy="553880"/>
          </a:xfrm>
          <a:prstGeom prst="rect">
            <a:avLst/>
          </a:prstGeom>
        </p:spPr>
      </p:pic>
      <p:sp>
        <p:nvSpPr>
          <p:cNvPr id="26" name="Nadpis 1">
            <a:extLst>
              <a:ext uri="{FF2B5EF4-FFF2-40B4-BE49-F238E27FC236}">
                <a16:creationId xmlns:a16="http://schemas.microsoft.com/office/drawing/2014/main" id="{EBCE2DFD-8C72-56A6-50CB-5463BA77A967}"/>
              </a:ext>
            </a:extLst>
          </p:cNvPr>
          <p:cNvSpPr txBox="1">
            <a:spLocks/>
          </p:cNvSpPr>
          <p:nvPr userDrawn="1"/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dirty="0"/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35AF763D-A9B6-8C1D-2102-BDC3191F0F9C}"/>
              </a:ext>
            </a:extLst>
          </p:cNvPr>
          <p:cNvSpPr/>
          <p:nvPr userDrawn="1"/>
        </p:nvSpPr>
        <p:spPr>
          <a:xfrm>
            <a:off x="6532333" y="273216"/>
            <a:ext cx="4233614" cy="134585"/>
          </a:xfrm>
          <a:prstGeom prst="rect">
            <a:avLst/>
          </a:prstGeom>
          <a:solidFill>
            <a:srgbClr val="1213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8770BB04-66F3-4A16-EAD0-5D0AF92D8CF4}"/>
              </a:ext>
            </a:extLst>
          </p:cNvPr>
          <p:cNvSpPr txBox="1"/>
          <p:nvPr userDrawn="1"/>
        </p:nvSpPr>
        <p:spPr>
          <a:xfrm>
            <a:off x="9881835" y="6376053"/>
            <a:ext cx="1898043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1600" b="1" baseline="30000" dirty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www.audioresolution.com</a:t>
            </a:r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35F516A2-33D1-2D26-0100-FF037A62DE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38764" y="1228299"/>
            <a:ext cx="1153236" cy="4326340"/>
          </a:xfrm>
          <a:prstGeom prst="rect">
            <a:avLst/>
          </a:prstGeom>
        </p:spPr>
      </p:pic>
      <p:sp>
        <p:nvSpPr>
          <p:cNvPr id="25" name="Nadpis 1">
            <a:extLst>
              <a:ext uri="{FF2B5EF4-FFF2-40B4-BE49-F238E27FC236}">
                <a16:creationId xmlns:a16="http://schemas.microsoft.com/office/drawing/2014/main" id="{8F748282-0A1E-0D70-8ACE-8C9B84266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46" y="546555"/>
            <a:ext cx="5000024" cy="1325563"/>
          </a:xfrm>
        </p:spPr>
        <p:txBody>
          <a:bodyPr lIns="0" tIns="0" rIns="0" bIns="0" anchor="t" anchorCtr="0">
            <a:normAutofit/>
          </a:bodyPr>
          <a:lstStyle>
            <a:lvl1pPr>
              <a:defRPr sz="7200" b="1">
                <a:solidFill>
                  <a:srgbClr val="F5822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38" name="Zástupný symbol textu 3">
            <a:extLst>
              <a:ext uri="{FF2B5EF4-FFF2-40B4-BE49-F238E27FC236}">
                <a16:creationId xmlns:a16="http://schemas.microsoft.com/office/drawing/2014/main" id="{FDFEB217-131C-5B27-CF6F-F6F0164D7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546" y="3729483"/>
            <a:ext cx="3471475" cy="101311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sk-SK" dirty="0"/>
          </a:p>
        </p:txBody>
      </p:sp>
      <p:sp>
        <p:nvSpPr>
          <p:cNvPr id="42" name="Zástupný text 41">
            <a:extLst>
              <a:ext uri="{FF2B5EF4-FFF2-40B4-BE49-F238E27FC236}">
                <a16:creationId xmlns:a16="http://schemas.microsoft.com/office/drawing/2014/main" id="{74C04CD8-840B-1314-CD1B-11F5B5822D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32333" y="1303657"/>
            <a:ext cx="4506201" cy="4878780"/>
          </a:xfrm>
        </p:spPr>
        <p:txBody>
          <a:bodyPr lIns="0" tIns="0" rIns="0" bIns="0">
            <a:normAutofit/>
          </a:bodyPr>
          <a:lstStyle>
            <a:lvl1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endParaRPr lang="sk-SK" dirty="0"/>
          </a:p>
        </p:txBody>
      </p:sp>
      <p:sp>
        <p:nvSpPr>
          <p:cNvPr id="45" name="Zástupný objekt pre obrázok 44">
            <a:extLst>
              <a:ext uri="{FF2B5EF4-FFF2-40B4-BE49-F238E27FC236}">
                <a16:creationId xmlns:a16="http://schemas.microsoft.com/office/drawing/2014/main" id="{2E4B66EE-E0B4-F359-E8C0-D67D2DB705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3538" y="4230688"/>
            <a:ext cx="2720975" cy="1582737"/>
          </a:xfrm>
        </p:spPr>
        <p:txBody>
          <a:bodyPr/>
          <a:lstStyle/>
          <a:p>
            <a:endParaRPr lang="sk-SK"/>
          </a:p>
        </p:txBody>
      </p:sp>
      <p:sp>
        <p:nvSpPr>
          <p:cNvPr id="46" name="Zástupný objekt pre obrázok 44">
            <a:extLst>
              <a:ext uri="{FF2B5EF4-FFF2-40B4-BE49-F238E27FC236}">
                <a16:creationId xmlns:a16="http://schemas.microsoft.com/office/drawing/2014/main" id="{0AD9D83F-4BE3-A206-BEC5-0651AC68F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89962" y="4217560"/>
            <a:ext cx="2720975" cy="1582737"/>
          </a:xfrm>
        </p:spPr>
        <p:txBody>
          <a:bodyPr/>
          <a:lstStyle/>
          <a:p>
            <a:endParaRPr lang="sk-SK"/>
          </a:p>
        </p:txBody>
      </p:sp>
      <p:sp>
        <p:nvSpPr>
          <p:cNvPr id="47" name="TextBox 8">
            <a:extLst>
              <a:ext uri="{FF2B5EF4-FFF2-40B4-BE49-F238E27FC236}">
                <a16:creationId xmlns:a16="http://schemas.microsoft.com/office/drawing/2014/main" id="{C280D6EA-974F-CD45-F841-595C65D50878}"/>
              </a:ext>
            </a:extLst>
          </p:cNvPr>
          <p:cNvSpPr txBox="1"/>
          <p:nvPr userDrawn="1"/>
        </p:nvSpPr>
        <p:spPr>
          <a:xfrm>
            <a:off x="11225696" y="312079"/>
            <a:ext cx="341192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cs-CZ" sz="1600" b="1" baseline="30000" dirty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P.</a:t>
            </a:r>
            <a:fld id="{21167A21-A37A-4BA1-848F-932799181A94}" type="slidenum">
              <a:rPr lang="cs-CZ" sz="1600" b="1" baseline="30000" smtClean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pPr algn="l"/>
              <a:t>‹#›</a:t>
            </a:fld>
            <a:endParaRPr lang="cs-CZ" sz="1600" b="1" baseline="30000" dirty="0">
              <a:solidFill>
                <a:srgbClr val="12132C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15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kt sc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>
            <a:extLst>
              <a:ext uri="{FF2B5EF4-FFF2-40B4-BE49-F238E27FC236}">
                <a16:creationId xmlns:a16="http://schemas.microsoft.com/office/drawing/2014/main" id="{8D854683-8639-4712-AE15-1F0D6E43A05B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56000">
                <a:srgbClr val="12132C"/>
              </a:gs>
              <a:gs pos="100000">
                <a:srgbClr val="F5822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1A3C"/>
              </a:solidFill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119BFBA7-68CC-400E-F8D9-E763F0C8B637}"/>
              </a:ext>
            </a:extLst>
          </p:cNvPr>
          <p:cNvSpPr txBox="1"/>
          <p:nvPr userDrawn="1"/>
        </p:nvSpPr>
        <p:spPr>
          <a:xfrm>
            <a:off x="363546" y="296336"/>
            <a:ext cx="1898043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600" b="1" baseline="30000" dirty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www.audioresolution.com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159B4BF7-264D-7659-8976-16E30E544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7066" y="273216"/>
            <a:ext cx="932812" cy="134585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DB1B3052-7A1C-8C10-8B8B-8CCB567D80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546" y="5904247"/>
            <a:ext cx="2227557" cy="553880"/>
          </a:xfrm>
          <a:prstGeom prst="rect">
            <a:avLst/>
          </a:prstGeom>
        </p:spPr>
      </p:pic>
      <p:sp>
        <p:nvSpPr>
          <p:cNvPr id="26" name="Nadpis 1">
            <a:extLst>
              <a:ext uri="{FF2B5EF4-FFF2-40B4-BE49-F238E27FC236}">
                <a16:creationId xmlns:a16="http://schemas.microsoft.com/office/drawing/2014/main" id="{EBCE2DFD-8C72-56A6-50CB-5463BA77A967}"/>
              </a:ext>
            </a:extLst>
          </p:cNvPr>
          <p:cNvSpPr txBox="1">
            <a:spLocks/>
          </p:cNvSpPr>
          <p:nvPr userDrawn="1"/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dirty="0"/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35AF763D-A9B6-8C1D-2102-BDC3191F0F9C}"/>
              </a:ext>
            </a:extLst>
          </p:cNvPr>
          <p:cNvSpPr/>
          <p:nvPr userDrawn="1"/>
        </p:nvSpPr>
        <p:spPr>
          <a:xfrm>
            <a:off x="6532333" y="273216"/>
            <a:ext cx="4233614" cy="134585"/>
          </a:xfrm>
          <a:prstGeom prst="rect">
            <a:avLst/>
          </a:prstGeom>
          <a:solidFill>
            <a:srgbClr val="1213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8770BB04-66F3-4A16-EAD0-5D0AF92D8CF4}"/>
              </a:ext>
            </a:extLst>
          </p:cNvPr>
          <p:cNvSpPr txBox="1"/>
          <p:nvPr userDrawn="1"/>
        </p:nvSpPr>
        <p:spPr>
          <a:xfrm>
            <a:off x="9881835" y="6376053"/>
            <a:ext cx="1898043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1600" b="1" baseline="30000" dirty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www.audioresolution.com</a:t>
            </a:r>
          </a:p>
        </p:txBody>
      </p:sp>
      <p:sp>
        <p:nvSpPr>
          <p:cNvPr id="25" name="Nadpis 1">
            <a:extLst>
              <a:ext uri="{FF2B5EF4-FFF2-40B4-BE49-F238E27FC236}">
                <a16:creationId xmlns:a16="http://schemas.microsoft.com/office/drawing/2014/main" id="{8F748282-0A1E-0D70-8ACE-8C9B84266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46" y="546555"/>
            <a:ext cx="5000024" cy="1325563"/>
          </a:xfrm>
        </p:spPr>
        <p:txBody>
          <a:bodyPr lIns="0" tIns="0" rIns="0" bIns="0" anchor="t" anchorCtr="0">
            <a:normAutofit/>
          </a:bodyPr>
          <a:lstStyle>
            <a:lvl1pPr>
              <a:defRPr sz="7200" b="1">
                <a:solidFill>
                  <a:srgbClr val="F5822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38" name="Zástupný symbol textu 3">
            <a:extLst>
              <a:ext uri="{FF2B5EF4-FFF2-40B4-BE49-F238E27FC236}">
                <a16:creationId xmlns:a16="http://schemas.microsoft.com/office/drawing/2014/main" id="{FDFEB217-131C-5B27-CF6F-F6F0164D7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0484" y="917185"/>
            <a:ext cx="4669394" cy="608159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3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sk-SK" dirty="0"/>
          </a:p>
        </p:txBody>
      </p:sp>
      <p:sp>
        <p:nvSpPr>
          <p:cNvPr id="47" name="TextBox 8">
            <a:extLst>
              <a:ext uri="{FF2B5EF4-FFF2-40B4-BE49-F238E27FC236}">
                <a16:creationId xmlns:a16="http://schemas.microsoft.com/office/drawing/2014/main" id="{C280D6EA-974F-CD45-F841-595C65D50878}"/>
              </a:ext>
            </a:extLst>
          </p:cNvPr>
          <p:cNvSpPr txBox="1"/>
          <p:nvPr userDrawn="1"/>
        </p:nvSpPr>
        <p:spPr>
          <a:xfrm>
            <a:off x="11225696" y="312079"/>
            <a:ext cx="341192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cs-CZ" sz="1600" b="1" baseline="30000" dirty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P.</a:t>
            </a:r>
            <a:fld id="{21167A21-A37A-4BA1-848F-932799181A94}" type="slidenum">
              <a:rPr lang="cs-CZ" sz="1600" b="1" baseline="30000" smtClean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pPr algn="l"/>
              <a:t>‹#›</a:t>
            </a:fld>
            <a:endParaRPr lang="cs-CZ" sz="1600" b="1" baseline="30000" dirty="0">
              <a:solidFill>
                <a:srgbClr val="12132C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45" name="Zástupný objekt pre obrázok 44">
            <a:extLst>
              <a:ext uri="{FF2B5EF4-FFF2-40B4-BE49-F238E27FC236}">
                <a16:creationId xmlns:a16="http://schemas.microsoft.com/office/drawing/2014/main" id="{2E4B66EE-E0B4-F359-E8C0-D67D2DB705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40792" y="1600203"/>
            <a:ext cx="6710416" cy="4058180"/>
          </a:xfrm>
          <a:solidFill>
            <a:schemeClr val="bg1"/>
          </a:solidFill>
          <a:ln w="31750" cap="rnd">
            <a:solidFill>
              <a:srgbClr val="F58220"/>
            </a:solidFill>
          </a:ln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413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8F1E56CA-49F5-8302-4FC8-29885100303D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56000">
                <a:srgbClr val="12132C"/>
              </a:gs>
              <a:gs pos="100000">
                <a:srgbClr val="F5822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1A3C"/>
              </a:solidFill>
            </a:endParaRP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73237358-9BCC-67FE-2A90-B8DA33AC20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7066" y="273216"/>
            <a:ext cx="932812" cy="134585"/>
          </a:xfrm>
          <a:prstGeom prst="rect">
            <a:avLst/>
          </a:prstGeom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3455C751-803F-CBCD-8198-7D11253614F6}"/>
              </a:ext>
            </a:extLst>
          </p:cNvPr>
          <p:cNvSpPr/>
          <p:nvPr userDrawn="1"/>
        </p:nvSpPr>
        <p:spPr>
          <a:xfrm>
            <a:off x="6532333" y="273216"/>
            <a:ext cx="4233614" cy="134585"/>
          </a:xfrm>
          <a:prstGeom prst="rect">
            <a:avLst/>
          </a:prstGeom>
          <a:solidFill>
            <a:srgbClr val="1213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937C08F7-19DD-1396-7FF4-9B3BF5B523A6}"/>
              </a:ext>
            </a:extLst>
          </p:cNvPr>
          <p:cNvSpPr txBox="1"/>
          <p:nvPr userDrawn="1"/>
        </p:nvSpPr>
        <p:spPr>
          <a:xfrm>
            <a:off x="11225696" y="312079"/>
            <a:ext cx="341192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cs-CZ" sz="1600" b="1" baseline="30000" dirty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P.</a:t>
            </a:r>
            <a:fld id="{21167A21-A37A-4BA1-848F-932799181A94}" type="slidenum">
              <a:rPr lang="cs-CZ" sz="1600" b="1" baseline="30000" smtClean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pPr algn="l"/>
              <a:t>‹#›</a:t>
            </a:fld>
            <a:endParaRPr lang="cs-CZ" sz="1600" b="1" baseline="30000" dirty="0">
              <a:solidFill>
                <a:srgbClr val="12132C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9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8F1E56CA-49F5-8302-4FC8-29885100303D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181826"/>
              </a:gs>
              <a:gs pos="100000">
                <a:srgbClr val="F5822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1A3C"/>
              </a:solidFill>
            </a:endParaRP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73237358-9BCC-67FE-2A90-B8DA33AC20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7066" y="273216"/>
            <a:ext cx="932812" cy="134585"/>
          </a:xfrm>
          <a:prstGeom prst="rect">
            <a:avLst/>
          </a:prstGeom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3455C751-803F-CBCD-8198-7D11253614F6}"/>
              </a:ext>
            </a:extLst>
          </p:cNvPr>
          <p:cNvSpPr/>
          <p:nvPr userDrawn="1"/>
        </p:nvSpPr>
        <p:spPr>
          <a:xfrm>
            <a:off x="6532333" y="273216"/>
            <a:ext cx="4233614" cy="134585"/>
          </a:xfrm>
          <a:prstGeom prst="rect">
            <a:avLst/>
          </a:prstGeom>
          <a:solidFill>
            <a:srgbClr val="1213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937C08F7-19DD-1396-7FF4-9B3BF5B523A6}"/>
              </a:ext>
            </a:extLst>
          </p:cNvPr>
          <p:cNvSpPr txBox="1"/>
          <p:nvPr userDrawn="1"/>
        </p:nvSpPr>
        <p:spPr>
          <a:xfrm>
            <a:off x="11225696" y="312079"/>
            <a:ext cx="341192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cs-CZ" sz="1600" b="1" baseline="30000" dirty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P.</a:t>
            </a:r>
            <a:fld id="{21167A21-A37A-4BA1-848F-932799181A94}" type="slidenum">
              <a:rPr lang="cs-CZ" sz="1600" b="1" baseline="30000" smtClean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pPr algn="l"/>
              <a:t>‹#›</a:t>
            </a:fld>
            <a:endParaRPr lang="cs-CZ" sz="1600" b="1" baseline="30000" dirty="0">
              <a:solidFill>
                <a:srgbClr val="12132C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35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CF1EFAD9-5FBA-0EED-3E8F-9E0320739838}"/>
              </a:ext>
            </a:extLst>
          </p:cNvPr>
          <p:cNvSpPr txBox="1"/>
          <p:nvPr userDrawn="1"/>
        </p:nvSpPr>
        <p:spPr>
          <a:xfrm>
            <a:off x="363546" y="296336"/>
            <a:ext cx="1898043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600" b="1" baseline="30000" dirty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www.audioresolution.com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4F920D7C-350C-0657-7EC0-73F59FF075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7066" y="273216"/>
            <a:ext cx="932812" cy="134585"/>
          </a:xfrm>
          <a:prstGeom prst="rect">
            <a:avLst/>
          </a:prstGeom>
        </p:spPr>
      </p:pic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198AB26A-DBA3-4A91-19B7-F0A5FEA9D4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546" y="5904247"/>
            <a:ext cx="2227557" cy="553880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6E7EC9E4-C3CB-029C-7FA6-C20531430A31}"/>
              </a:ext>
            </a:extLst>
          </p:cNvPr>
          <p:cNvSpPr txBox="1">
            <a:spLocks/>
          </p:cNvSpPr>
          <p:nvPr userDrawn="1"/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dirty="0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6B8721E5-14F5-D4C3-64E3-3F97E8551DC2}"/>
              </a:ext>
            </a:extLst>
          </p:cNvPr>
          <p:cNvSpPr/>
          <p:nvPr userDrawn="1"/>
        </p:nvSpPr>
        <p:spPr>
          <a:xfrm>
            <a:off x="6532333" y="273216"/>
            <a:ext cx="4233614" cy="134585"/>
          </a:xfrm>
          <a:prstGeom prst="rect">
            <a:avLst/>
          </a:prstGeom>
          <a:solidFill>
            <a:srgbClr val="1213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1BF9B87D-CC03-844B-D263-F98629CA9AEA}"/>
              </a:ext>
            </a:extLst>
          </p:cNvPr>
          <p:cNvSpPr txBox="1"/>
          <p:nvPr userDrawn="1"/>
        </p:nvSpPr>
        <p:spPr>
          <a:xfrm>
            <a:off x="9881835" y="6376053"/>
            <a:ext cx="1898043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1600" b="1" baseline="30000" dirty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www.audioresolution.com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FA6602BC-291F-24A2-C379-775B8E5BF2B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38764" y="1228299"/>
            <a:ext cx="1153236" cy="4326340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6A3D222D-EAFF-C676-83B3-B60D8DA219B6}"/>
              </a:ext>
            </a:extLst>
          </p:cNvPr>
          <p:cNvSpPr txBox="1"/>
          <p:nvPr userDrawn="1"/>
        </p:nvSpPr>
        <p:spPr>
          <a:xfrm>
            <a:off x="11225696" y="312079"/>
            <a:ext cx="341192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cs-CZ" sz="1600" b="1" baseline="30000" dirty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P.</a:t>
            </a:r>
            <a:fld id="{21167A21-A37A-4BA1-848F-932799181A94}" type="slidenum">
              <a:rPr lang="cs-CZ" sz="1600" b="1" baseline="30000" smtClean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pPr algn="l"/>
              <a:t>‹#›</a:t>
            </a:fld>
            <a:endParaRPr lang="cs-CZ" sz="1600" b="1" baseline="30000" dirty="0">
              <a:solidFill>
                <a:srgbClr val="12132C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7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k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>
            <a:extLst>
              <a:ext uri="{FF2B5EF4-FFF2-40B4-BE49-F238E27FC236}">
                <a16:creationId xmlns:a16="http://schemas.microsoft.com/office/drawing/2014/main" id="{91840794-258D-4D3D-ED00-8C3881924C55}"/>
              </a:ext>
            </a:extLst>
          </p:cNvPr>
          <p:cNvSpPr/>
          <p:nvPr userDrawn="1"/>
        </p:nvSpPr>
        <p:spPr>
          <a:xfrm>
            <a:off x="6551445" y="0"/>
            <a:ext cx="5640556" cy="6858000"/>
          </a:xfrm>
          <a:prstGeom prst="rect">
            <a:avLst/>
          </a:prstGeom>
          <a:solidFill>
            <a:srgbClr val="1213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F58220"/>
              </a:solidFill>
            </a:endParaRPr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3F9C9279-08CF-BF5B-55BB-AFD4DC05D8FA}"/>
              </a:ext>
            </a:extLst>
          </p:cNvPr>
          <p:cNvSpPr/>
          <p:nvPr userDrawn="1"/>
        </p:nvSpPr>
        <p:spPr>
          <a:xfrm>
            <a:off x="0" y="-1"/>
            <a:ext cx="6557211" cy="6864037"/>
          </a:xfrm>
          <a:prstGeom prst="rect">
            <a:avLst/>
          </a:prstGeom>
          <a:gradFill flip="none" rotWithShape="1">
            <a:gsLst>
              <a:gs pos="7000">
                <a:srgbClr val="843F06"/>
              </a:gs>
              <a:gs pos="100000">
                <a:srgbClr val="F58220"/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6E043973-6E79-7059-8C9E-E295FFD72A18}"/>
              </a:ext>
            </a:extLst>
          </p:cNvPr>
          <p:cNvSpPr/>
          <p:nvPr userDrawn="1"/>
        </p:nvSpPr>
        <p:spPr>
          <a:xfrm>
            <a:off x="830327" y="2095811"/>
            <a:ext cx="1590886" cy="45719"/>
          </a:xfrm>
          <a:prstGeom prst="rect">
            <a:avLst/>
          </a:prstGeom>
          <a:solidFill>
            <a:srgbClr val="1818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12132C"/>
              </a:highlight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D5B73D0E-38A2-DD17-470E-D88EE47E8F2A}"/>
              </a:ext>
            </a:extLst>
          </p:cNvPr>
          <p:cNvSpPr txBox="1"/>
          <p:nvPr userDrawn="1"/>
        </p:nvSpPr>
        <p:spPr>
          <a:xfrm>
            <a:off x="11225696" y="312079"/>
            <a:ext cx="341192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cs-CZ" sz="1600" b="1" baseline="30000" dirty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P.</a:t>
            </a:r>
            <a:fld id="{21167A21-A37A-4BA1-848F-932799181A94}" type="slidenum">
              <a:rPr lang="cs-CZ" sz="1600" b="1" baseline="30000" smtClean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pPr algn="l"/>
              <a:t>‹#›</a:t>
            </a:fld>
            <a:endParaRPr lang="cs-CZ" sz="1600" b="1" baseline="30000" dirty="0">
              <a:solidFill>
                <a:srgbClr val="12132C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24" name="Nadpis 1">
            <a:extLst>
              <a:ext uri="{FF2B5EF4-FFF2-40B4-BE49-F238E27FC236}">
                <a16:creationId xmlns:a16="http://schemas.microsoft.com/office/drawing/2014/main" id="{634C93F5-9762-07A6-465B-C91543621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327" y="2317644"/>
            <a:ext cx="5166815" cy="2117358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200" b="1">
                <a:solidFill>
                  <a:srgbClr val="181826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26" name="Nadpis 1">
            <a:extLst>
              <a:ext uri="{FF2B5EF4-FFF2-40B4-BE49-F238E27FC236}">
                <a16:creationId xmlns:a16="http://schemas.microsoft.com/office/drawing/2014/main" id="{EBCE2DFD-8C72-56A6-50CB-5463BA77A967}"/>
              </a:ext>
            </a:extLst>
          </p:cNvPr>
          <p:cNvSpPr txBox="1">
            <a:spLocks/>
          </p:cNvSpPr>
          <p:nvPr userDrawn="1"/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dirty="0"/>
          </a:p>
        </p:txBody>
      </p:sp>
      <p:sp>
        <p:nvSpPr>
          <p:cNvPr id="27" name="Zástupný symbol textu 3">
            <a:extLst>
              <a:ext uri="{FF2B5EF4-FFF2-40B4-BE49-F238E27FC236}">
                <a16:creationId xmlns:a16="http://schemas.microsoft.com/office/drawing/2014/main" id="{BEA78459-12A3-6C6E-7538-B39DB393807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461117" y="2317644"/>
            <a:ext cx="3808245" cy="106004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sk-SK" dirty="0"/>
          </a:p>
        </p:txBody>
      </p:sp>
      <p:pic>
        <p:nvPicPr>
          <p:cNvPr id="16" name="Grafický objekt 6">
            <a:extLst>
              <a:ext uri="{FF2B5EF4-FFF2-40B4-BE49-F238E27FC236}">
                <a16:creationId xmlns:a16="http://schemas.microsoft.com/office/drawing/2014/main" id="{D87CFFF8-A63D-53BB-18A1-AA165C030E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1117" y="905785"/>
            <a:ext cx="3808245" cy="946916"/>
          </a:xfrm>
          <a:prstGeom prst="rect">
            <a:avLst/>
          </a:prstGeom>
        </p:spPr>
      </p:pic>
      <p:sp>
        <p:nvSpPr>
          <p:cNvPr id="17" name="BlokTextu 16">
            <a:extLst>
              <a:ext uri="{FF2B5EF4-FFF2-40B4-BE49-F238E27FC236}">
                <a16:creationId xmlns:a16="http://schemas.microsoft.com/office/drawing/2014/main" id="{16B651A6-23C1-4D44-A1E9-CE6CA1ADC024}"/>
              </a:ext>
            </a:extLst>
          </p:cNvPr>
          <p:cNvSpPr txBox="1"/>
          <p:nvPr userDrawn="1"/>
        </p:nvSpPr>
        <p:spPr>
          <a:xfrm>
            <a:off x="830327" y="1365699"/>
            <a:ext cx="564055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3600" b="1" dirty="0" err="1">
                <a:solidFill>
                  <a:srgbClr val="12132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Thank</a:t>
            </a:r>
            <a:r>
              <a:rPr lang="sk-SK" sz="3600" b="1" dirty="0">
                <a:solidFill>
                  <a:srgbClr val="12132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k-SK" sz="3600" b="1" dirty="0" err="1">
                <a:solidFill>
                  <a:srgbClr val="12132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endParaRPr lang="sk-SK" sz="3600" b="1" dirty="0">
              <a:solidFill>
                <a:srgbClr val="12132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99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60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4B393-5DB0-4814-8252-6FEAC0E059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18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9" r:id="rId6"/>
    <p:sldLayoutId id="2147483667" r:id="rId7"/>
    <p:sldLayoutId id="2147483670" r:id="rId8"/>
    <p:sldLayoutId id="214748365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sv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047AC-7F19-35CB-C636-629808F3D9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2887D6-FAA4-C067-0B49-B0A0F200045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3936546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BDD3E75-28FB-5262-227A-54F2E6D832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266656"/>
            <a:ext cx="2743200" cy="365125"/>
          </a:xfrm>
        </p:spPr>
        <p:txBody>
          <a:bodyPr/>
          <a:lstStyle/>
          <a:p>
            <a:pPr algn="l"/>
            <a:fld id="{1C94B393-5DB0-4814-8252-6FEAC0E0598F}" type="slidenum">
              <a:rPr lang="sk-SK" smtClean="0"/>
              <a:pPr algn="l"/>
              <a:t>1</a:t>
            </a:fld>
            <a:endParaRPr lang="sk-SK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86CCC78B-E74D-85E6-91A3-F3A85FC1028D}"/>
              </a:ext>
            </a:extLst>
          </p:cNvPr>
          <p:cNvSpPr/>
          <p:nvPr/>
        </p:nvSpPr>
        <p:spPr>
          <a:xfrm>
            <a:off x="0" y="-1"/>
            <a:ext cx="12191999" cy="6857999"/>
          </a:xfrm>
          <a:prstGeom prst="rect">
            <a:avLst/>
          </a:prstGeom>
          <a:gradFill flip="none" rotWithShape="1">
            <a:gsLst>
              <a:gs pos="40000">
                <a:srgbClr val="181A3C"/>
              </a:gs>
              <a:gs pos="0">
                <a:srgbClr val="F58220"/>
              </a:gs>
              <a:gs pos="100000">
                <a:srgbClr val="03030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D87CFFF8-A63D-53BB-18A1-AA165C030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89118" y="2199125"/>
            <a:ext cx="6413757" cy="1594773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7FFD0E73-603D-3F78-B831-AFFB74460332}"/>
              </a:ext>
            </a:extLst>
          </p:cNvPr>
          <p:cNvSpPr txBox="1"/>
          <p:nvPr/>
        </p:nvSpPr>
        <p:spPr>
          <a:xfrm>
            <a:off x="1560013" y="5380626"/>
            <a:ext cx="907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  <a:latin typeface="Roboto Light" panose="020F0502020204030204" pitchFamily="2" charset="0"/>
                <a:ea typeface="Roboto Light" panose="020F0502020204030204" pitchFamily="2" charset="0"/>
                <a:cs typeface="Roboto Light" panose="020F0502020204030204" pitchFamily="2" charset="0"/>
              </a:rPr>
              <a:t>P</a:t>
            </a:r>
            <a:r>
              <a:rPr lang="en-US" dirty="0" err="1">
                <a:solidFill>
                  <a:schemeClr val="bg1"/>
                </a:solidFill>
                <a:latin typeface="Roboto Light" panose="020F0502020204030204" pitchFamily="2" charset="0"/>
                <a:ea typeface="Roboto Light" panose="020F0502020204030204" pitchFamily="2" charset="0"/>
                <a:cs typeface="Roboto Light" panose="020F0502020204030204" pitchFamily="2" charset="0"/>
              </a:rPr>
              <a:t>rofessional</a:t>
            </a:r>
            <a:r>
              <a:rPr lang="en-US" dirty="0">
                <a:solidFill>
                  <a:schemeClr val="bg1"/>
                </a:solidFill>
                <a:latin typeface="Roboto Light" panose="020F0502020204030204" pitchFamily="2" charset="0"/>
                <a:ea typeface="Roboto Light" panose="020F0502020204030204" pitchFamily="2" charset="0"/>
                <a:cs typeface="Roboto Light" panose="020F0502020204030204" pitchFamily="2" charset="0"/>
              </a:rPr>
              <a:t> audio devices</a:t>
            </a:r>
            <a:r>
              <a:rPr lang="sk-SK" dirty="0">
                <a:solidFill>
                  <a:schemeClr val="bg1"/>
                </a:solidFill>
                <a:latin typeface="Roboto Light" panose="020F0502020204030204" pitchFamily="2" charset="0"/>
                <a:ea typeface="Roboto Light" panose="020F0502020204030204" pitchFamily="2" charset="0"/>
                <a:cs typeface="Roboto Light" panose="020F0502020204030204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Roboto Light" panose="020F0502020204030204" pitchFamily="2" charset="0"/>
                <a:ea typeface="Roboto Light" panose="020F0502020204030204" pitchFamily="2" charset="0"/>
                <a:cs typeface="Roboto Light" panose="020F0502020204030204" pitchFamily="2" charset="0"/>
              </a:rPr>
              <a:t>designed for broadcast and theaters</a:t>
            </a:r>
            <a:endParaRPr lang="sk-SK" dirty="0">
              <a:solidFill>
                <a:schemeClr val="bg1"/>
              </a:solidFill>
              <a:latin typeface="Roboto Light" panose="020F0502020204030204" pitchFamily="2" charset="0"/>
              <a:ea typeface="Roboto Light" panose="020F0502020204030204" pitchFamily="2" charset="0"/>
              <a:cs typeface="Roboto Light" panose="020F0502020204030204" pitchFamily="2" charset="0"/>
            </a:endParaRP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EC3B30B6-8C2B-3787-DB76-D17060B4D698}"/>
              </a:ext>
            </a:extLst>
          </p:cNvPr>
          <p:cNvSpPr/>
          <p:nvPr/>
        </p:nvSpPr>
        <p:spPr>
          <a:xfrm>
            <a:off x="5247045" y="4721466"/>
            <a:ext cx="1697901" cy="60959"/>
          </a:xfrm>
          <a:prstGeom prst="rect">
            <a:avLst/>
          </a:prstGeom>
          <a:solidFill>
            <a:srgbClr val="F582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12132C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47999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2">
            <a:extLst>
              <a:ext uri="{FF2B5EF4-FFF2-40B4-BE49-F238E27FC236}">
                <a16:creationId xmlns:a16="http://schemas.microsoft.com/office/drawing/2014/main" id="{06E24163-2E3D-D8F0-2475-D2B6E5BA7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546" y="5904247"/>
            <a:ext cx="2227557" cy="553880"/>
          </a:xfrm>
          <a:prstGeom prst="rect">
            <a:avLst/>
          </a:prstGeom>
        </p:spPr>
      </p:pic>
      <p:sp>
        <p:nvSpPr>
          <p:cNvPr id="3" name="TextBox 22">
            <a:extLst>
              <a:ext uri="{FF2B5EF4-FFF2-40B4-BE49-F238E27FC236}">
                <a16:creationId xmlns:a16="http://schemas.microsoft.com/office/drawing/2014/main" id="{8ECCDDB6-9956-0B39-E242-306FBB030A17}"/>
              </a:ext>
            </a:extLst>
          </p:cNvPr>
          <p:cNvSpPr txBox="1"/>
          <p:nvPr/>
        </p:nvSpPr>
        <p:spPr>
          <a:xfrm>
            <a:off x="363546" y="399873"/>
            <a:ext cx="6797683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k-SK" sz="7200" b="1" dirty="0">
                <a:solidFill>
                  <a:srgbClr val="F5822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ebas Neue Regular"/>
              </a:rPr>
              <a:t>HA-32</a:t>
            </a:r>
            <a:endParaRPr lang="en-US" sz="7200" b="1" dirty="0">
              <a:solidFill>
                <a:srgbClr val="F58220"/>
              </a:solidFill>
              <a:latin typeface="Roboto Black" panose="02000000000000000000" pitchFamily="2" charset="0"/>
              <a:ea typeface="Roboto Black" panose="02000000000000000000" pitchFamily="2" charset="0"/>
              <a:cs typeface="Bebas Neue Regular"/>
            </a:endParaRPr>
          </a:p>
        </p:txBody>
      </p:sp>
      <p:pic>
        <p:nvPicPr>
          <p:cNvPr id="4" name="Grafický objekt 7">
            <a:extLst>
              <a:ext uri="{FF2B5EF4-FFF2-40B4-BE49-F238E27FC236}">
                <a16:creationId xmlns:a16="http://schemas.microsoft.com/office/drawing/2014/main" id="{83D907BA-F48F-57B3-3C6B-384372DA8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0793" y="899769"/>
            <a:ext cx="871809" cy="205131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C9404989-1E60-3D55-BCC4-3D513196BFAD}"/>
              </a:ext>
            </a:extLst>
          </p:cNvPr>
          <p:cNvSpPr txBox="1"/>
          <p:nvPr/>
        </p:nvSpPr>
        <p:spPr>
          <a:xfrm>
            <a:off x="9881835" y="6376053"/>
            <a:ext cx="1898043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1600" b="1" baseline="30000" dirty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www.audioresolution.com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84478746-C2BF-2347-D2B6-C9A1F4D79B41}"/>
              </a:ext>
            </a:extLst>
          </p:cNvPr>
          <p:cNvSpPr txBox="1"/>
          <p:nvPr/>
        </p:nvSpPr>
        <p:spPr>
          <a:xfrm>
            <a:off x="7748290" y="761388"/>
            <a:ext cx="40801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k-SK" sz="3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Bebas Neue Regular"/>
              </a:rPr>
              <a:t>Block</a:t>
            </a:r>
            <a:r>
              <a:rPr lang="sk-SK" sz="3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Bebas Neue Regular"/>
              </a:rPr>
              <a:t> diagram</a:t>
            </a:r>
            <a:endParaRPr lang="en-US" sz="3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Bebas Neue Regular"/>
            </a:endParaRPr>
          </a:p>
        </p:txBody>
      </p:sp>
      <p:pic>
        <p:nvPicPr>
          <p:cNvPr id="8" name="Picture 2" descr="https://www.audioresolution.com/wp-content/uploads/2024/03/HA-32-block-diagram-routing-aux1L-aux2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00" y="1728000"/>
            <a:ext cx="6999950" cy="3862800"/>
          </a:xfrm>
          <a:prstGeom prst="rect">
            <a:avLst/>
          </a:prstGeom>
          <a:noFill/>
          <a:ln w="31750">
            <a:solidFill>
              <a:srgbClr val="F5822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694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2">
            <a:extLst>
              <a:ext uri="{FF2B5EF4-FFF2-40B4-BE49-F238E27FC236}">
                <a16:creationId xmlns:a16="http://schemas.microsoft.com/office/drawing/2014/main" id="{06E24163-2E3D-D8F0-2475-D2B6E5BA7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546" y="5904247"/>
            <a:ext cx="2227557" cy="553880"/>
          </a:xfrm>
          <a:prstGeom prst="rect">
            <a:avLst/>
          </a:prstGeom>
        </p:spPr>
      </p:pic>
      <p:sp>
        <p:nvSpPr>
          <p:cNvPr id="3" name="TextBox 22">
            <a:extLst>
              <a:ext uri="{FF2B5EF4-FFF2-40B4-BE49-F238E27FC236}">
                <a16:creationId xmlns:a16="http://schemas.microsoft.com/office/drawing/2014/main" id="{8ECCDDB6-9956-0B39-E242-306FBB030A17}"/>
              </a:ext>
            </a:extLst>
          </p:cNvPr>
          <p:cNvSpPr txBox="1"/>
          <p:nvPr/>
        </p:nvSpPr>
        <p:spPr>
          <a:xfrm>
            <a:off x="363546" y="399873"/>
            <a:ext cx="6797683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k-SK" sz="7200" b="1" dirty="0">
                <a:solidFill>
                  <a:srgbClr val="F5822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ebas Neue Regular"/>
              </a:rPr>
              <a:t>HA-32</a:t>
            </a:r>
            <a:endParaRPr lang="en-US" sz="7200" b="1" dirty="0">
              <a:solidFill>
                <a:srgbClr val="F58220"/>
              </a:solidFill>
              <a:latin typeface="Roboto Black" panose="02000000000000000000" pitchFamily="2" charset="0"/>
              <a:ea typeface="Roboto Black" panose="02000000000000000000" pitchFamily="2" charset="0"/>
              <a:cs typeface="Bebas Neue Regular"/>
            </a:endParaRPr>
          </a:p>
        </p:txBody>
      </p:sp>
      <p:pic>
        <p:nvPicPr>
          <p:cNvPr id="4" name="Grafický objekt 7">
            <a:extLst>
              <a:ext uri="{FF2B5EF4-FFF2-40B4-BE49-F238E27FC236}">
                <a16:creationId xmlns:a16="http://schemas.microsoft.com/office/drawing/2014/main" id="{83D907BA-F48F-57B3-3C6B-384372DA8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0793" y="899769"/>
            <a:ext cx="871809" cy="205131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C9404989-1E60-3D55-BCC4-3D513196BFAD}"/>
              </a:ext>
            </a:extLst>
          </p:cNvPr>
          <p:cNvSpPr txBox="1"/>
          <p:nvPr/>
        </p:nvSpPr>
        <p:spPr>
          <a:xfrm>
            <a:off x="9881835" y="6376053"/>
            <a:ext cx="1898043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1600" b="1" baseline="30000" dirty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www.audioresolution.com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84478746-C2BF-2347-D2B6-C9A1F4D79B41}"/>
              </a:ext>
            </a:extLst>
          </p:cNvPr>
          <p:cNvSpPr txBox="1"/>
          <p:nvPr/>
        </p:nvSpPr>
        <p:spPr>
          <a:xfrm>
            <a:off x="7748290" y="761388"/>
            <a:ext cx="40801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k-SK" sz="3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Bebas Neue Regular"/>
              </a:rPr>
              <a:t>Block</a:t>
            </a:r>
            <a:r>
              <a:rPr lang="sk-SK" sz="3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Bebas Neue Regular"/>
              </a:rPr>
              <a:t> diagram</a:t>
            </a:r>
            <a:endParaRPr lang="en-US" sz="3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Bebas Neue Regular"/>
            </a:endParaRPr>
          </a:p>
        </p:txBody>
      </p:sp>
      <p:pic>
        <p:nvPicPr>
          <p:cNvPr id="7" name="Picture 2" descr="https://www.audioresolution.com/wp-content/uploads/2024/03/HA-32-block-diagram-routing-aux2L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711" y="1726859"/>
            <a:ext cx="7005654" cy="3862657"/>
          </a:xfrm>
          <a:prstGeom prst="rect">
            <a:avLst/>
          </a:prstGeom>
          <a:noFill/>
          <a:ln w="31750">
            <a:solidFill>
              <a:srgbClr val="F5822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791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cký objekt 10">
            <a:extLst>
              <a:ext uri="{FF2B5EF4-FFF2-40B4-BE49-F238E27FC236}">
                <a16:creationId xmlns:a16="http://schemas.microsoft.com/office/drawing/2014/main" id="{D399BB36-7E49-6A59-E227-3847A9466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898" y="4533583"/>
            <a:ext cx="5340348" cy="770499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4C6A9987-6F23-0806-5619-283BD3DBEBB2}"/>
              </a:ext>
            </a:extLst>
          </p:cNvPr>
          <p:cNvSpPr txBox="1"/>
          <p:nvPr/>
        </p:nvSpPr>
        <p:spPr>
          <a:xfrm>
            <a:off x="363546" y="399873"/>
            <a:ext cx="6797683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k-SK" sz="7200" b="1" dirty="0">
                <a:solidFill>
                  <a:srgbClr val="F5822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ebas Neue Regular"/>
              </a:rPr>
              <a:t>HA-8</a:t>
            </a:r>
            <a:endParaRPr lang="en-US" sz="7200" b="1" dirty="0">
              <a:solidFill>
                <a:srgbClr val="F58220"/>
              </a:solidFill>
              <a:latin typeface="Roboto Black" panose="02000000000000000000" pitchFamily="2" charset="0"/>
              <a:ea typeface="Roboto Black" panose="02000000000000000000" pitchFamily="2" charset="0"/>
              <a:cs typeface="Bebas Neue Regular"/>
            </a:endParaRPr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id="{AB50C12A-938E-8EE5-1FF7-486E01F55063}"/>
              </a:ext>
            </a:extLst>
          </p:cNvPr>
          <p:cNvSpPr txBox="1"/>
          <p:nvPr/>
        </p:nvSpPr>
        <p:spPr>
          <a:xfrm>
            <a:off x="363546" y="1600202"/>
            <a:ext cx="4080164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Bebas Neue Regular"/>
              </a:rPr>
              <a:t>Modular, 8 stereo channel studio headphone amplifier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47351479-C3A7-A43F-98B6-78C424615C3E}"/>
              </a:ext>
            </a:extLst>
          </p:cNvPr>
          <p:cNvSpPr txBox="1"/>
          <p:nvPr/>
        </p:nvSpPr>
        <p:spPr>
          <a:xfrm>
            <a:off x="6532333" y="551666"/>
            <a:ext cx="5536918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000" dirty="0">
                <a:latin typeface="Roboto" panose="02000000000000000000" pitchFamily="2" charset="0"/>
              </a:rPr>
              <a:t>3 stereo </a:t>
            </a:r>
            <a:r>
              <a:rPr lang="sk-SK" sz="2000" dirty="0" err="1">
                <a:latin typeface="Roboto" panose="02000000000000000000" pitchFamily="2" charset="0"/>
              </a:rPr>
              <a:t>balanced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inputs</a:t>
            </a:r>
            <a:endParaRPr lang="sk-SK" sz="2000" dirty="0">
              <a:latin typeface="Roboto" panose="02000000000000000000" pitchFamily="2" charset="0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000" dirty="0">
                <a:latin typeface="Roboto" panose="02000000000000000000" pitchFamily="2" charset="0"/>
              </a:rPr>
              <a:t>8 </a:t>
            </a:r>
            <a:r>
              <a:rPr lang="sk-SK" sz="2000" dirty="0" err="1">
                <a:latin typeface="Roboto" panose="02000000000000000000" pitchFamily="2" charset="0"/>
              </a:rPr>
              <a:t>independent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headphone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outputs</a:t>
            </a:r>
            <a:endParaRPr lang="sk-SK" sz="2000" dirty="0">
              <a:latin typeface="Roboto" panose="02000000000000000000" pitchFamily="2" charset="0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000" dirty="0" err="1">
                <a:latin typeface="Roboto" panose="02000000000000000000" pitchFamily="2" charset="0"/>
              </a:rPr>
              <a:t>Local</a:t>
            </a:r>
            <a:r>
              <a:rPr lang="sk-SK" sz="2000" dirty="0">
                <a:latin typeface="Roboto" panose="02000000000000000000" pitchFamily="2" charset="0"/>
              </a:rPr>
              <a:t>/ </a:t>
            </a:r>
            <a:r>
              <a:rPr lang="sk-SK" sz="2000" dirty="0" err="1">
                <a:latin typeface="Roboto" panose="02000000000000000000" pitchFamily="2" charset="0"/>
              </a:rPr>
              <a:t>remote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headphone</a:t>
            </a:r>
            <a:r>
              <a:rPr lang="sk-SK" sz="2000" dirty="0">
                <a:latin typeface="Roboto" panose="02000000000000000000" pitchFamily="2" charset="0"/>
              </a:rPr>
              <a:t> output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000" dirty="0">
                <a:latin typeface="Roboto" panose="02000000000000000000" pitchFamily="2" charset="0"/>
              </a:rPr>
              <a:t>VCA </a:t>
            </a:r>
            <a:r>
              <a:rPr lang="sk-SK" sz="2000" dirty="0" err="1">
                <a:latin typeface="Roboto" panose="02000000000000000000" pitchFamily="2" charset="0"/>
              </a:rPr>
              <a:t>volume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control</a:t>
            </a:r>
            <a:r>
              <a:rPr lang="en-US" sz="2000" dirty="0">
                <a:latin typeface="Roboto" panose="02000000000000000000" pitchFamily="2" charset="0"/>
              </a:rPr>
              <a:t> (Voltage controlled amplifier)</a:t>
            </a:r>
            <a:endParaRPr lang="sk-SK" sz="2000" dirty="0">
              <a:latin typeface="Roboto" panose="02000000000000000000" pitchFamily="2" charset="0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000" dirty="0" err="1">
                <a:latin typeface="Roboto" panose="02000000000000000000" pitchFamily="2" charset="0"/>
              </a:rPr>
              <a:t>Wide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regulation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range</a:t>
            </a:r>
            <a:endParaRPr lang="sk-SK" sz="2000" dirty="0">
              <a:latin typeface="Roboto" panose="02000000000000000000" pitchFamily="2" charset="0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000" dirty="0" err="1">
                <a:latin typeface="Roboto" panose="02000000000000000000" pitchFamily="2" charset="0"/>
              </a:rPr>
              <a:t>Input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selection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routing</a:t>
            </a:r>
            <a:r>
              <a:rPr lang="sk-SK" sz="2000" dirty="0">
                <a:latin typeface="Roboto" panose="02000000000000000000" pitchFamily="2" charset="0"/>
              </a:rPr>
              <a:t> switch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000" dirty="0" err="1">
                <a:latin typeface="Roboto" panose="02000000000000000000" pitchFamily="2" charset="0"/>
              </a:rPr>
              <a:t>High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power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independent</a:t>
            </a:r>
            <a:r>
              <a:rPr lang="sk-SK" sz="2000" dirty="0">
                <a:latin typeface="Roboto" panose="02000000000000000000" pitchFamily="2" charset="0"/>
              </a:rPr>
              <a:t> to </a:t>
            </a:r>
            <a:br>
              <a:rPr lang="sk-SK" sz="2000" dirty="0">
                <a:latin typeface="Roboto" panose="02000000000000000000" pitchFamily="2" charset="0"/>
              </a:rPr>
            </a:br>
            <a:r>
              <a:rPr lang="sk-SK" sz="2000" dirty="0" err="1">
                <a:latin typeface="Roboto" panose="02000000000000000000" pitchFamily="2" charset="0"/>
              </a:rPr>
              <a:t>headpone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impedance</a:t>
            </a:r>
            <a:endParaRPr lang="sk-SK" sz="2000" dirty="0">
              <a:latin typeface="Roboto" panose="02000000000000000000" pitchFamily="2" charset="0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000" dirty="0" err="1">
                <a:latin typeface="Roboto" panose="02000000000000000000" pitchFamily="2" charset="0"/>
              </a:rPr>
              <a:t>High-Fidelity</a:t>
            </a:r>
            <a:r>
              <a:rPr lang="sk-SK" sz="2000" dirty="0">
                <a:latin typeface="Roboto" panose="02000000000000000000" pitchFamily="2" charset="0"/>
              </a:rPr>
              <a:t>, </a:t>
            </a:r>
            <a:r>
              <a:rPr lang="sk-SK" sz="2000" dirty="0" err="1">
                <a:latin typeface="Roboto" panose="02000000000000000000" pitchFamily="2" charset="0"/>
              </a:rPr>
              <a:t>High-Performance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br>
              <a:rPr lang="sk-SK" sz="2000" dirty="0">
                <a:latin typeface="Roboto" panose="02000000000000000000" pitchFamily="2" charset="0"/>
              </a:rPr>
            </a:br>
            <a:r>
              <a:rPr lang="sk-SK" sz="2000" dirty="0">
                <a:latin typeface="Roboto" panose="02000000000000000000" pitchFamily="2" charset="0"/>
              </a:rPr>
              <a:t>audio </a:t>
            </a:r>
            <a:r>
              <a:rPr lang="sk-SK" sz="2000" dirty="0" err="1">
                <a:latin typeface="Roboto" panose="02000000000000000000" pitchFamily="2" charset="0"/>
              </a:rPr>
              <a:t>amplifier</a:t>
            </a:r>
            <a:endParaRPr lang="sk-SK" sz="2000" dirty="0">
              <a:latin typeface="Roboto" panose="02000000000000000000" pitchFamily="2" charset="0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000" dirty="0" err="1">
                <a:latin typeface="Roboto" panose="02000000000000000000" pitchFamily="2" charset="0"/>
              </a:rPr>
              <a:t>High</a:t>
            </a:r>
            <a:r>
              <a:rPr lang="sk-SK" sz="2000" dirty="0">
                <a:latin typeface="Roboto" panose="02000000000000000000" pitchFamily="2" charset="0"/>
              </a:rPr>
              <a:t> output </a:t>
            </a:r>
            <a:r>
              <a:rPr lang="sk-SK" sz="2000" dirty="0" err="1">
                <a:latin typeface="Roboto" panose="02000000000000000000" pitchFamily="2" charset="0"/>
              </a:rPr>
              <a:t>power</a:t>
            </a:r>
            <a:endParaRPr lang="sk-SK" sz="2000" dirty="0">
              <a:latin typeface="Roboto" panose="02000000000000000000" pitchFamily="2" charset="0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000" dirty="0" err="1">
                <a:latin typeface="Roboto" panose="02000000000000000000" pitchFamily="2" charset="0"/>
              </a:rPr>
              <a:t>Rack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mountable</a:t>
            </a:r>
            <a:r>
              <a:rPr lang="sk-SK" sz="2000" dirty="0">
                <a:latin typeface="Roboto" panose="02000000000000000000" pitchFamily="2" charset="0"/>
              </a:rPr>
              <a:t> – 2RU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000" dirty="0" err="1">
                <a:latin typeface="Roboto" panose="02000000000000000000" pitchFamily="2" charset="0"/>
              </a:rPr>
              <a:t>Can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be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downscaled</a:t>
            </a:r>
            <a:r>
              <a:rPr lang="sk-SK" sz="2000" dirty="0">
                <a:latin typeface="Roboto" panose="02000000000000000000" pitchFamily="2" charset="0"/>
              </a:rPr>
              <a:t> to </a:t>
            </a:r>
            <a:r>
              <a:rPr lang="sk-SK" sz="2000" dirty="0" err="1">
                <a:latin typeface="Roboto" panose="02000000000000000000" pitchFamily="2" charset="0"/>
              </a:rPr>
              <a:t>four</a:t>
            </a:r>
            <a:r>
              <a:rPr lang="sk-SK" sz="2000" dirty="0">
                <a:latin typeface="Roboto" panose="02000000000000000000" pitchFamily="2" charset="0"/>
              </a:rPr>
              <a:t> stereo </a:t>
            </a:r>
            <a:r>
              <a:rPr lang="sk-SK" sz="2000" dirty="0" err="1">
                <a:latin typeface="Roboto" panose="02000000000000000000" pitchFamily="2" charset="0"/>
              </a:rPr>
              <a:t>headphones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channels</a:t>
            </a:r>
            <a:endParaRPr lang="sk-SK" sz="2000" dirty="0">
              <a:latin typeface="Roboto" panose="02000000000000000000" pitchFamily="2" charset="0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000" dirty="0" err="1">
                <a:latin typeface="Roboto" panose="02000000000000000000" pitchFamily="2" charset="0"/>
              </a:rPr>
              <a:t>includes</a:t>
            </a:r>
            <a:r>
              <a:rPr lang="sk-SK" sz="2000" dirty="0">
                <a:latin typeface="Roboto" panose="02000000000000000000" pitchFamily="2" charset="0"/>
              </a:rPr>
              <a:t> 8 </a:t>
            </a:r>
            <a:r>
              <a:rPr lang="sk-SK" sz="2000" dirty="0" err="1">
                <a:latin typeface="Roboto" panose="02000000000000000000" pitchFamily="2" charset="0"/>
              </a:rPr>
              <a:t>remote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headphone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volume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control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units</a:t>
            </a:r>
            <a:endParaRPr lang="sk-SK" dirty="0"/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219C9B7B-3D19-BEA9-516B-24BD34CFD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4393" y="893680"/>
            <a:ext cx="871809" cy="205131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822" y="3734215"/>
            <a:ext cx="3524544" cy="125430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7015" y="2679742"/>
            <a:ext cx="3594272" cy="117270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F846D5D-E5CF-DFB2-2F04-D78BB347A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86" y="1986534"/>
            <a:ext cx="1246290" cy="124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045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2">
            <a:extLst>
              <a:ext uri="{FF2B5EF4-FFF2-40B4-BE49-F238E27FC236}">
                <a16:creationId xmlns:a16="http://schemas.microsoft.com/office/drawing/2014/main" id="{06E24163-2E3D-D8F0-2475-D2B6E5BA7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546" y="5904247"/>
            <a:ext cx="2227557" cy="553880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C9404989-1E60-3D55-BCC4-3D513196BFAD}"/>
              </a:ext>
            </a:extLst>
          </p:cNvPr>
          <p:cNvSpPr txBox="1"/>
          <p:nvPr/>
        </p:nvSpPr>
        <p:spPr>
          <a:xfrm>
            <a:off x="9881835" y="6376053"/>
            <a:ext cx="1898043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1600" b="1" baseline="30000" dirty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www.audioresolution.com</a:t>
            </a:r>
          </a:p>
        </p:txBody>
      </p:sp>
      <p:sp>
        <p:nvSpPr>
          <p:cNvPr id="4" name="TextBox 22">
            <a:extLst>
              <a:ext uri="{FF2B5EF4-FFF2-40B4-BE49-F238E27FC236}">
                <a16:creationId xmlns:a16="http://schemas.microsoft.com/office/drawing/2014/main" id="{84478746-C2BF-2347-D2B6-C9A1F4D79B41}"/>
              </a:ext>
            </a:extLst>
          </p:cNvPr>
          <p:cNvSpPr txBox="1"/>
          <p:nvPr/>
        </p:nvSpPr>
        <p:spPr>
          <a:xfrm>
            <a:off x="5574890" y="761388"/>
            <a:ext cx="62535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Bebas Neue Regular"/>
              </a:rPr>
              <a:t>Headphone Inputs &amp; Outputs</a:t>
            </a: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4C6A9987-6F23-0806-5619-283BD3DBEBB2}"/>
              </a:ext>
            </a:extLst>
          </p:cNvPr>
          <p:cNvSpPr txBox="1"/>
          <p:nvPr/>
        </p:nvSpPr>
        <p:spPr>
          <a:xfrm>
            <a:off x="363546" y="399873"/>
            <a:ext cx="6797683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k-SK" sz="7200" b="1" dirty="0">
                <a:solidFill>
                  <a:srgbClr val="F5822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ebas Neue Regular"/>
              </a:rPr>
              <a:t>HA-8</a:t>
            </a:r>
            <a:endParaRPr lang="en-US" sz="7200" b="1" dirty="0">
              <a:solidFill>
                <a:srgbClr val="F58220"/>
              </a:solidFill>
              <a:latin typeface="Roboto Black" panose="02000000000000000000" pitchFamily="2" charset="0"/>
              <a:ea typeface="Roboto Black" panose="02000000000000000000" pitchFamily="2" charset="0"/>
              <a:cs typeface="Bebas Neue Regular"/>
            </a:endParaRPr>
          </a:p>
        </p:txBody>
      </p:sp>
      <p:pic>
        <p:nvPicPr>
          <p:cNvPr id="6" name="Grafický objekt 15">
            <a:extLst>
              <a:ext uri="{FF2B5EF4-FFF2-40B4-BE49-F238E27FC236}">
                <a16:creationId xmlns:a16="http://schemas.microsoft.com/office/drawing/2014/main" id="{219C9B7B-3D19-BEA9-516B-24BD34CFD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4393" y="893680"/>
            <a:ext cx="871809" cy="20513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8887" y="2714625"/>
            <a:ext cx="71342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62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2">
            <a:extLst>
              <a:ext uri="{FF2B5EF4-FFF2-40B4-BE49-F238E27FC236}">
                <a16:creationId xmlns:a16="http://schemas.microsoft.com/office/drawing/2014/main" id="{06E24163-2E3D-D8F0-2475-D2B6E5BA7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546" y="5904247"/>
            <a:ext cx="2227557" cy="553880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C9404989-1E60-3D55-BCC4-3D513196BFAD}"/>
              </a:ext>
            </a:extLst>
          </p:cNvPr>
          <p:cNvSpPr txBox="1"/>
          <p:nvPr/>
        </p:nvSpPr>
        <p:spPr>
          <a:xfrm>
            <a:off x="9881835" y="6376053"/>
            <a:ext cx="1898043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1600" b="1" baseline="30000" dirty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www.audioresolution.com</a:t>
            </a:r>
          </a:p>
        </p:txBody>
      </p:sp>
      <p:sp>
        <p:nvSpPr>
          <p:cNvPr id="4" name="TextBox 22">
            <a:extLst>
              <a:ext uri="{FF2B5EF4-FFF2-40B4-BE49-F238E27FC236}">
                <a16:creationId xmlns:a16="http://schemas.microsoft.com/office/drawing/2014/main" id="{84478746-C2BF-2347-D2B6-C9A1F4D79B41}"/>
              </a:ext>
            </a:extLst>
          </p:cNvPr>
          <p:cNvSpPr txBox="1"/>
          <p:nvPr/>
        </p:nvSpPr>
        <p:spPr>
          <a:xfrm>
            <a:off x="5574890" y="761388"/>
            <a:ext cx="62535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Bebas Neue Regular"/>
              </a:rPr>
              <a:t>Remote headphone output</a:t>
            </a: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4C6A9987-6F23-0806-5619-283BD3DBEBB2}"/>
              </a:ext>
            </a:extLst>
          </p:cNvPr>
          <p:cNvSpPr txBox="1"/>
          <p:nvPr/>
        </p:nvSpPr>
        <p:spPr>
          <a:xfrm>
            <a:off x="363546" y="399873"/>
            <a:ext cx="6797683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k-SK" sz="7200" b="1" dirty="0">
                <a:solidFill>
                  <a:srgbClr val="F5822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ebas Neue Regular"/>
              </a:rPr>
              <a:t>HA-8</a:t>
            </a:r>
            <a:endParaRPr lang="en-US" sz="7200" b="1" dirty="0">
              <a:solidFill>
                <a:srgbClr val="F58220"/>
              </a:solidFill>
              <a:latin typeface="Roboto Black" panose="02000000000000000000" pitchFamily="2" charset="0"/>
              <a:ea typeface="Roboto Black" panose="02000000000000000000" pitchFamily="2" charset="0"/>
              <a:cs typeface="Bebas Neue Regular"/>
            </a:endParaRPr>
          </a:p>
        </p:txBody>
      </p:sp>
      <p:pic>
        <p:nvPicPr>
          <p:cNvPr id="6" name="Grafický objekt 15">
            <a:extLst>
              <a:ext uri="{FF2B5EF4-FFF2-40B4-BE49-F238E27FC236}">
                <a16:creationId xmlns:a16="http://schemas.microsoft.com/office/drawing/2014/main" id="{219C9B7B-3D19-BEA9-516B-24BD34CFD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4393" y="893680"/>
            <a:ext cx="871809" cy="205131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5F168A85-15CE-5B18-D091-5DBBE6E23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62" y="1438186"/>
            <a:ext cx="4350338" cy="435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1E3C27FD-4874-17BE-6A93-0C5974B67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435" y="1098811"/>
            <a:ext cx="4778364" cy="477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821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2">
            <a:extLst>
              <a:ext uri="{FF2B5EF4-FFF2-40B4-BE49-F238E27FC236}">
                <a16:creationId xmlns:a16="http://schemas.microsoft.com/office/drawing/2014/main" id="{06E24163-2E3D-D8F0-2475-D2B6E5BA7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546" y="5904247"/>
            <a:ext cx="2227557" cy="553880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C9404989-1E60-3D55-BCC4-3D513196BFAD}"/>
              </a:ext>
            </a:extLst>
          </p:cNvPr>
          <p:cNvSpPr txBox="1"/>
          <p:nvPr/>
        </p:nvSpPr>
        <p:spPr>
          <a:xfrm>
            <a:off x="9881835" y="6376053"/>
            <a:ext cx="1898043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1600" b="1" baseline="30000" dirty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www.audioresolution.com</a:t>
            </a:r>
          </a:p>
        </p:txBody>
      </p:sp>
      <p:sp>
        <p:nvSpPr>
          <p:cNvPr id="4" name="TextBox 22">
            <a:extLst>
              <a:ext uri="{FF2B5EF4-FFF2-40B4-BE49-F238E27FC236}">
                <a16:creationId xmlns:a16="http://schemas.microsoft.com/office/drawing/2014/main" id="{84478746-C2BF-2347-D2B6-C9A1F4D79B41}"/>
              </a:ext>
            </a:extLst>
          </p:cNvPr>
          <p:cNvSpPr txBox="1"/>
          <p:nvPr/>
        </p:nvSpPr>
        <p:spPr>
          <a:xfrm>
            <a:off x="7748290" y="761388"/>
            <a:ext cx="40801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k-SK" sz="3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Bebas Neue Regular"/>
              </a:rPr>
              <a:t>Application</a:t>
            </a:r>
            <a:r>
              <a:rPr lang="sk-SK" sz="3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Bebas Neue Regular"/>
              </a:rPr>
              <a:t> </a:t>
            </a:r>
            <a:r>
              <a:rPr lang="sk-SK" sz="3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Bebas Neue Regular"/>
              </a:rPr>
              <a:t>scheme</a:t>
            </a:r>
            <a:endParaRPr lang="en-US" sz="3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Bebas Neue Regular"/>
            </a:endParaRP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4C6A9987-6F23-0806-5619-283BD3DBEBB2}"/>
              </a:ext>
            </a:extLst>
          </p:cNvPr>
          <p:cNvSpPr txBox="1"/>
          <p:nvPr/>
        </p:nvSpPr>
        <p:spPr>
          <a:xfrm>
            <a:off x="363546" y="399873"/>
            <a:ext cx="6797683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k-SK" sz="7200" b="1" dirty="0">
                <a:solidFill>
                  <a:srgbClr val="F5822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ebas Neue Regular"/>
              </a:rPr>
              <a:t>HA-8</a:t>
            </a:r>
            <a:endParaRPr lang="en-US" sz="7200" b="1" dirty="0">
              <a:solidFill>
                <a:srgbClr val="F58220"/>
              </a:solidFill>
              <a:latin typeface="Roboto Black" panose="02000000000000000000" pitchFamily="2" charset="0"/>
              <a:ea typeface="Roboto Black" panose="02000000000000000000" pitchFamily="2" charset="0"/>
              <a:cs typeface="Bebas Neue Regular"/>
            </a:endParaRPr>
          </a:p>
        </p:txBody>
      </p:sp>
      <p:pic>
        <p:nvPicPr>
          <p:cNvPr id="6" name="Grafický objekt 15">
            <a:extLst>
              <a:ext uri="{FF2B5EF4-FFF2-40B4-BE49-F238E27FC236}">
                <a16:creationId xmlns:a16="http://schemas.microsoft.com/office/drawing/2014/main" id="{219C9B7B-3D19-BEA9-516B-24BD34CFD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4393" y="893680"/>
            <a:ext cx="871809" cy="20513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4662" y="1592618"/>
            <a:ext cx="5161750" cy="4713927"/>
          </a:xfrm>
          <a:prstGeom prst="rect">
            <a:avLst/>
          </a:prstGeom>
          <a:ln w="31750" cap="rnd">
            <a:solidFill>
              <a:srgbClr val="F37116"/>
            </a:solidFill>
          </a:ln>
        </p:spPr>
      </p:pic>
    </p:spTree>
    <p:extLst>
      <p:ext uri="{BB962C8B-B14F-4D97-AF65-F5344CB8AC3E}">
        <p14:creationId xmlns:p14="http://schemas.microsoft.com/office/powerpoint/2010/main" val="4041209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2">
            <a:extLst>
              <a:ext uri="{FF2B5EF4-FFF2-40B4-BE49-F238E27FC236}">
                <a16:creationId xmlns:a16="http://schemas.microsoft.com/office/drawing/2014/main" id="{06E24163-2E3D-D8F0-2475-D2B6E5BA7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546" y="5904247"/>
            <a:ext cx="2227557" cy="553880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C9404989-1E60-3D55-BCC4-3D513196BFAD}"/>
              </a:ext>
            </a:extLst>
          </p:cNvPr>
          <p:cNvSpPr txBox="1"/>
          <p:nvPr/>
        </p:nvSpPr>
        <p:spPr>
          <a:xfrm>
            <a:off x="9881835" y="6376053"/>
            <a:ext cx="1898043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1600" b="1" baseline="30000" dirty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www.audioresolution.com</a:t>
            </a:r>
          </a:p>
        </p:txBody>
      </p:sp>
      <p:sp>
        <p:nvSpPr>
          <p:cNvPr id="4" name="TextBox 22">
            <a:extLst>
              <a:ext uri="{FF2B5EF4-FFF2-40B4-BE49-F238E27FC236}">
                <a16:creationId xmlns:a16="http://schemas.microsoft.com/office/drawing/2014/main" id="{84478746-C2BF-2347-D2B6-C9A1F4D79B41}"/>
              </a:ext>
            </a:extLst>
          </p:cNvPr>
          <p:cNvSpPr txBox="1"/>
          <p:nvPr/>
        </p:nvSpPr>
        <p:spPr>
          <a:xfrm>
            <a:off x="7748290" y="761388"/>
            <a:ext cx="40801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k-SK" sz="3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Bebas Neue Regular"/>
              </a:rPr>
              <a:t>Block</a:t>
            </a:r>
            <a:r>
              <a:rPr lang="sk-SK" sz="3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Bebas Neue Regular"/>
              </a:rPr>
              <a:t> diagram</a:t>
            </a:r>
            <a:endParaRPr lang="en-US" sz="3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Bebas Neue Regular"/>
            </a:endParaRP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4C6A9987-6F23-0806-5619-283BD3DBEBB2}"/>
              </a:ext>
            </a:extLst>
          </p:cNvPr>
          <p:cNvSpPr txBox="1"/>
          <p:nvPr/>
        </p:nvSpPr>
        <p:spPr>
          <a:xfrm>
            <a:off x="363546" y="399873"/>
            <a:ext cx="6797683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k-SK" sz="7200" b="1" dirty="0">
                <a:solidFill>
                  <a:srgbClr val="F5822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ebas Neue Regular"/>
              </a:rPr>
              <a:t>HA-8</a:t>
            </a:r>
            <a:endParaRPr lang="en-US" sz="7200" b="1" dirty="0">
              <a:solidFill>
                <a:srgbClr val="F58220"/>
              </a:solidFill>
              <a:latin typeface="Roboto Black" panose="02000000000000000000" pitchFamily="2" charset="0"/>
              <a:ea typeface="Roboto Black" panose="02000000000000000000" pitchFamily="2" charset="0"/>
              <a:cs typeface="Bebas Neue Regular"/>
            </a:endParaRPr>
          </a:p>
        </p:txBody>
      </p:sp>
      <p:pic>
        <p:nvPicPr>
          <p:cNvPr id="6" name="Grafický objekt 15">
            <a:extLst>
              <a:ext uri="{FF2B5EF4-FFF2-40B4-BE49-F238E27FC236}">
                <a16:creationId xmlns:a16="http://schemas.microsoft.com/office/drawing/2014/main" id="{219C9B7B-3D19-BEA9-516B-24BD34CFD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4393" y="893680"/>
            <a:ext cx="871809" cy="205131"/>
          </a:xfrm>
          <a:prstGeom prst="rect">
            <a:avLst/>
          </a:prstGeom>
        </p:spPr>
      </p:pic>
      <p:pic>
        <p:nvPicPr>
          <p:cNvPr id="7" name="Picture 2" descr="https://www.audioresolution.com/wp-content/uploads/2024/03/HA-8-block-diagra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763" y="1620654"/>
            <a:ext cx="5252473" cy="4870522"/>
          </a:xfrm>
          <a:prstGeom prst="rect">
            <a:avLst/>
          </a:prstGeom>
          <a:noFill/>
          <a:ln w="31750">
            <a:solidFill>
              <a:srgbClr val="F5822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450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cký objekt 10">
            <a:extLst>
              <a:ext uri="{FF2B5EF4-FFF2-40B4-BE49-F238E27FC236}">
                <a16:creationId xmlns:a16="http://schemas.microsoft.com/office/drawing/2014/main" id="{D399BB36-7E49-6A59-E227-3847A9466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064" y="4041552"/>
            <a:ext cx="5340348" cy="770499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4C6A9987-6F23-0806-5619-283BD3DBEBB2}"/>
              </a:ext>
            </a:extLst>
          </p:cNvPr>
          <p:cNvSpPr txBox="1"/>
          <p:nvPr/>
        </p:nvSpPr>
        <p:spPr>
          <a:xfrm>
            <a:off x="363546" y="399873"/>
            <a:ext cx="6797683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k-SK" sz="7200" b="1" dirty="0">
                <a:solidFill>
                  <a:srgbClr val="F5822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ebas Neue Regular"/>
              </a:rPr>
              <a:t>LC</a:t>
            </a:r>
            <a:r>
              <a:rPr lang="en-US" sz="7200" b="1" dirty="0">
                <a:solidFill>
                  <a:srgbClr val="F5822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ebas Neue Regular"/>
              </a:rPr>
              <a:t>-</a:t>
            </a:r>
            <a:r>
              <a:rPr lang="sk-SK" sz="7200" b="1" dirty="0">
                <a:solidFill>
                  <a:srgbClr val="F5822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ebas Neue Regular"/>
              </a:rPr>
              <a:t>1</a:t>
            </a:r>
            <a:endParaRPr lang="en-US" sz="7200" b="1" dirty="0">
              <a:solidFill>
                <a:srgbClr val="F58220"/>
              </a:solidFill>
              <a:latin typeface="Roboto Black" panose="02000000000000000000" pitchFamily="2" charset="0"/>
              <a:ea typeface="Roboto Black" panose="02000000000000000000" pitchFamily="2" charset="0"/>
              <a:cs typeface="Bebas Neue Regular"/>
            </a:endParaRPr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id="{AB50C12A-938E-8EE5-1FF7-486E01F55063}"/>
              </a:ext>
            </a:extLst>
          </p:cNvPr>
          <p:cNvSpPr txBox="1"/>
          <p:nvPr/>
        </p:nvSpPr>
        <p:spPr>
          <a:xfrm>
            <a:off x="363546" y="1600202"/>
            <a:ext cx="4080164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Bebas Neue Regular"/>
              </a:rPr>
              <a:t>Studio monitor control unit with talkback and GPIO logic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47351479-C3A7-A43F-98B6-78C424615C3E}"/>
              </a:ext>
            </a:extLst>
          </p:cNvPr>
          <p:cNvSpPr txBox="1"/>
          <p:nvPr/>
        </p:nvSpPr>
        <p:spPr>
          <a:xfrm>
            <a:off x="6532333" y="1100147"/>
            <a:ext cx="553691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000" dirty="0">
                <a:latin typeface="Roboto" panose="02000000000000000000" pitchFamily="2" charset="0"/>
              </a:rPr>
              <a:t>2 </a:t>
            </a:r>
            <a:r>
              <a:rPr lang="sk-SK" sz="2000" dirty="0" err="1">
                <a:latin typeface="Roboto" panose="02000000000000000000" pitchFamily="2" charset="0"/>
              </a:rPr>
              <a:t>talkback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mic</a:t>
            </a:r>
            <a:r>
              <a:rPr lang="sk-SK" sz="2000" dirty="0">
                <a:latin typeface="Roboto" panose="02000000000000000000" pitchFamily="2" charset="0"/>
              </a:rPr>
              <a:t>/</a:t>
            </a:r>
            <a:r>
              <a:rPr lang="sk-SK" sz="2000" dirty="0" err="1">
                <a:latin typeface="Roboto" panose="02000000000000000000" pitchFamily="2" charset="0"/>
              </a:rPr>
              <a:t>line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inputs</a:t>
            </a:r>
            <a:endParaRPr lang="sk-SK" sz="2000" dirty="0">
              <a:latin typeface="Roboto" panose="02000000000000000000" pitchFamily="2" charset="0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000" dirty="0" err="1">
                <a:latin typeface="Roboto" panose="02000000000000000000" pitchFamily="2" charset="0"/>
              </a:rPr>
              <a:t>Adjustable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gain</a:t>
            </a:r>
            <a:r>
              <a:rPr lang="sk-SK" sz="2000" dirty="0">
                <a:latin typeface="Roboto" panose="02000000000000000000" pitchFamily="2" charset="0"/>
              </a:rPr>
              <a:t> and </a:t>
            </a:r>
            <a:r>
              <a:rPr lang="sk-SK" sz="2000" dirty="0" err="1">
                <a:latin typeface="Roboto" panose="02000000000000000000" pitchFamily="2" charset="0"/>
              </a:rPr>
              <a:t>phantom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power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br>
              <a:rPr lang="sk-SK" sz="2000" dirty="0">
                <a:latin typeface="Roboto" panose="02000000000000000000" pitchFamily="2" charset="0"/>
              </a:rPr>
            </a:br>
            <a:r>
              <a:rPr lang="sk-SK" sz="2000" dirty="0" err="1">
                <a:latin typeface="Roboto" panose="02000000000000000000" pitchFamily="2" charset="0"/>
              </a:rPr>
              <a:t>for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talkback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inputs</a:t>
            </a:r>
            <a:endParaRPr lang="sk-SK" sz="2000" dirty="0">
              <a:latin typeface="Roboto" panose="02000000000000000000" pitchFamily="2" charset="0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000" dirty="0" err="1">
                <a:latin typeface="Roboto" panose="02000000000000000000" pitchFamily="2" charset="0"/>
              </a:rPr>
              <a:t>Separate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talkback</a:t>
            </a:r>
            <a:r>
              <a:rPr lang="sk-SK" sz="2000" dirty="0">
                <a:latin typeface="Roboto" panose="02000000000000000000" pitchFamily="2" charset="0"/>
              </a:rPr>
              <a:t> audio output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000" dirty="0" err="1">
                <a:latin typeface="Roboto" panose="02000000000000000000" pitchFamily="2" charset="0"/>
              </a:rPr>
              <a:t>Isolated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Red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Light</a:t>
            </a:r>
            <a:r>
              <a:rPr lang="sk-SK" sz="2000" dirty="0">
                <a:latin typeface="Roboto" panose="02000000000000000000" pitchFamily="2" charset="0"/>
              </a:rPr>
              <a:t> GPI </a:t>
            </a:r>
            <a:r>
              <a:rPr lang="sk-SK" sz="2000" dirty="0" err="1">
                <a:latin typeface="Roboto" panose="02000000000000000000" pitchFamily="2" charset="0"/>
              </a:rPr>
              <a:t>input</a:t>
            </a:r>
            <a:endParaRPr lang="sk-SK" sz="2000" dirty="0">
              <a:latin typeface="Roboto" panose="02000000000000000000" pitchFamily="2" charset="0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000" dirty="0" err="1">
                <a:latin typeface="Roboto" panose="02000000000000000000" pitchFamily="2" charset="0"/>
              </a:rPr>
              <a:t>Talkback</a:t>
            </a:r>
            <a:r>
              <a:rPr lang="sk-SK" sz="2000" dirty="0">
                <a:latin typeface="Roboto" panose="02000000000000000000" pitchFamily="2" charset="0"/>
              </a:rPr>
              <a:t> GPI </a:t>
            </a:r>
            <a:r>
              <a:rPr lang="sk-SK" sz="2000" dirty="0" err="1">
                <a:latin typeface="Roboto" panose="02000000000000000000" pitchFamily="2" charset="0"/>
              </a:rPr>
              <a:t>outputs</a:t>
            </a:r>
            <a:endParaRPr lang="sk-SK" sz="2000" dirty="0">
              <a:latin typeface="Roboto" panose="02000000000000000000" pitchFamily="2" charset="0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000" dirty="0" err="1">
                <a:latin typeface="Roboto" panose="02000000000000000000" pitchFamily="2" charset="0"/>
              </a:rPr>
              <a:t>Separate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enable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switches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br>
              <a:rPr lang="sk-SK" sz="2000" dirty="0">
                <a:latin typeface="Roboto" panose="02000000000000000000" pitchFamily="2" charset="0"/>
              </a:rPr>
            </a:br>
            <a:r>
              <a:rPr lang="sk-SK" sz="2000" dirty="0" err="1">
                <a:latin typeface="Roboto" panose="02000000000000000000" pitchFamily="2" charset="0"/>
              </a:rPr>
              <a:t>for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talkback</a:t>
            </a:r>
            <a:r>
              <a:rPr lang="sk-SK" sz="2000" dirty="0">
                <a:latin typeface="Roboto" panose="02000000000000000000" pitchFamily="2" charset="0"/>
              </a:rPr>
              <a:t> and playback </a:t>
            </a:r>
            <a:br>
              <a:rPr lang="sk-SK" sz="2000" dirty="0">
                <a:latin typeface="Roboto" panose="02000000000000000000" pitchFamily="2" charset="0"/>
              </a:rPr>
            </a:br>
            <a:r>
              <a:rPr lang="sk-SK" sz="2000" dirty="0" err="1">
                <a:latin typeface="Roboto" panose="02000000000000000000" pitchFamily="2" charset="0"/>
              </a:rPr>
              <a:t>blocking</a:t>
            </a:r>
            <a:r>
              <a:rPr lang="sk-SK" sz="2000" dirty="0">
                <a:latin typeface="Roboto" panose="02000000000000000000" pitchFamily="2" charset="0"/>
              </a:rPr>
              <a:t> on RED </a:t>
            </a:r>
            <a:r>
              <a:rPr lang="sk-SK" sz="2000" dirty="0" err="1">
                <a:latin typeface="Roboto" panose="02000000000000000000" pitchFamily="2" charset="0"/>
              </a:rPr>
              <a:t>light</a:t>
            </a:r>
            <a:endParaRPr lang="sk-SK" sz="2000" dirty="0">
              <a:latin typeface="Roboto" panose="02000000000000000000" pitchFamily="2" charset="0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000" dirty="0">
                <a:latin typeface="Roboto" panose="02000000000000000000" pitchFamily="2" charset="0"/>
              </a:rPr>
              <a:t>GPIO </a:t>
            </a:r>
            <a:r>
              <a:rPr lang="sk-SK" sz="2000" dirty="0" err="1">
                <a:latin typeface="Roboto" panose="02000000000000000000" pitchFamily="2" charset="0"/>
              </a:rPr>
              <a:t>indication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LEDs</a:t>
            </a:r>
            <a:endParaRPr lang="sk-SK" sz="2000" dirty="0">
              <a:latin typeface="Roboto" panose="02000000000000000000" pitchFamily="2" charset="0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000" dirty="0" err="1">
                <a:latin typeface="Roboto" panose="02000000000000000000" pitchFamily="2" charset="0"/>
              </a:rPr>
              <a:t>Simple</a:t>
            </a:r>
            <a:r>
              <a:rPr lang="sk-SK" sz="2000" dirty="0">
                <a:latin typeface="Roboto" panose="02000000000000000000" pitchFamily="2" charset="0"/>
              </a:rPr>
              <a:t> CAT5e </a:t>
            </a:r>
            <a:r>
              <a:rPr lang="sk-SK" sz="2000" dirty="0" err="1">
                <a:latin typeface="Roboto" panose="02000000000000000000" pitchFamily="2" charset="0"/>
              </a:rPr>
              <a:t>cabling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for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talkback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microphone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remote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control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panels</a:t>
            </a:r>
            <a:endParaRPr lang="sk-SK" dirty="0"/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219C9B7B-3D19-BEA9-516B-24BD34CFD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90955" y="897472"/>
            <a:ext cx="871809" cy="205131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456" y="4147151"/>
            <a:ext cx="5120828" cy="1480511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5944" y="2841223"/>
            <a:ext cx="4787450" cy="142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06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2">
            <a:extLst>
              <a:ext uri="{FF2B5EF4-FFF2-40B4-BE49-F238E27FC236}">
                <a16:creationId xmlns:a16="http://schemas.microsoft.com/office/drawing/2014/main" id="{06E24163-2E3D-D8F0-2475-D2B6E5BA7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546" y="5904247"/>
            <a:ext cx="2227557" cy="553880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C9404989-1E60-3D55-BCC4-3D513196BFAD}"/>
              </a:ext>
            </a:extLst>
          </p:cNvPr>
          <p:cNvSpPr txBox="1"/>
          <p:nvPr/>
        </p:nvSpPr>
        <p:spPr>
          <a:xfrm>
            <a:off x="9881835" y="6376053"/>
            <a:ext cx="1898043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1600" b="1" baseline="30000" dirty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www.audioresolution.com</a:t>
            </a:r>
          </a:p>
        </p:txBody>
      </p:sp>
      <p:sp>
        <p:nvSpPr>
          <p:cNvPr id="4" name="TextBox 22">
            <a:extLst>
              <a:ext uri="{FF2B5EF4-FFF2-40B4-BE49-F238E27FC236}">
                <a16:creationId xmlns:a16="http://schemas.microsoft.com/office/drawing/2014/main" id="{84478746-C2BF-2347-D2B6-C9A1F4D79B41}"/>
              </a:ext>
            </a:extLst>
          </p:cNvPr>
          <p:cNvSpPr txBox="1"/>
          <p:nvPr/>
        </p:nvSpPr>
        <p:spPr>
          <a:xfrm>
            <a:off x="3679723" y="761388"/>
            <a:ext cx="814873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Bebas Neue Regular"/>
              </a:rPr>
              <a:t>2 talkback Mic/Line inputs</a:t>
            </a: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4C6A9987-6F23-0806-5619-283BD3DBEBB2}"/>
              </a:ext>
            </a:extLst>
          </p:cNvPr>
          <p:cNvSpPr txBox="1"/>
          <p:nvPr/>
        </p:nvSpPr>
        <p:spPr>
          <a:xfrm>
            <a:off x="363546" y="399873"/>
            <a:ext cx="6797683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k-SK" sz="7200" b="1" dirty="0">
                <a:solidFill>
                  <a:srgbClr val="F5822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ebas Neue Regular"/>
              </a:rPr>
              <a:t>LC</a:t>
            </a:r>
            <a:r>
              <a:rPr lang="en-US" sz="7200" b="1" dirty="0">
                <a:solidFill>
                  <a:srgbClr val="F5822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ebas Neue Regular"/>
              </a:rPr>
              <a:t>-</a:t>
            </a:r>
            <a:r>
              <a:rPr lang="sk-SK" sz="7200" b="1" dirty="0">
                <a:solidFill>
                  <a:srgbClr val="F5822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ebas Neue Regular"/>
              </a:rPr>
              <a:t>1</a:t>
            </a:r>
            <a:endParaRPr lang="en-US" sz="7200" b="1" dirty="0">
              <a:solidFill>
                <a:srgbClr val="F58220"/>
              </a:solidFill>
              <a:latin typeface="Roboto Black" panose="02000000000000000000" pitchFamily="2" charset="0"/>
              <a:ea typeface="Roboto Black" panose="02000000000000000000" pitchFamily="2" charset="0"/>
              <a:cs typeface="Bebas Neue Regular"/>
            </a:endParaRPr>
          </a:p>
        </p:txBody>
      </p:sp>
      <p:pic>
        <p:nvPicPr>
          <p:cNvPr id="6" name="Grafický objekt 15">
            <a:extLst>
              <a:ext uri="{FF2B5EF4-FFF2-40B4-BE49-F238E27FC236}">
                <a16:creationId xmlns:a16="http://schemas.microsoft.com/office/drawing/2014/main" id="{219C9B7B-3D19-BEA9-516B-24BD34CFD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90955" y="897472"/>
            <a:ext cx="871809" cy="205131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2722EE96-9B5A-D688-FCC3-83E4D834AD7F}"/>
              </a:ext>
            </a:extLst>
          </p:cNvPr>
          <p:cNvSpPr txBox="1"/>
          <p:nvPr/>
        </p:nvSpPr>
        <p:spPr>
          <a:xfrm>
            <a:off x="3679723" y="1253831"/>
            <a:ext cx="814873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Bebas Neue Regular"/>
              </a:rPr>
              <a:t>Line In &amp; Line out to Studio Monitors</a:t>
            </a:r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id="{3FFAC0DA-CFD2-3604-0FA0-5694BBDF3DB8}"/>
              </a:ext>
            </a:extLst>
          </p:cNvPr>
          <p:cNvSpPr txBox="1"/>
          <p:nvPr/>
        </p:nvSpPr>
        <p:spPr>
          <a:xfrm>
            <a:off x="3679723" y="1768997"/>
            <a:ext cx="814873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Bebas Neue Regular"/>
              </a:rPr>
              <a:t>GPIO3 for RED light</a:t>
            </a: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87" y="1500052"/>
            <a:ext cx="10287000" cy="6858000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9279F32E-A0C5-56A4-11EC-5E0B68216B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05742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75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2">
            <a:extLst>
              <a:ext uri="{FF2B5EF4-FFF2-40B4-BE49-F238E27FC236}">
                <a16:creationId xmlns:a16="http://schemas.microsoft.com/office/drawing/2014/main" id="{06E24163-2E3D-D8F0-2475-D2B6E5BA7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546" y="5904247"/>
            <a:ext cx="2227557" cy="553880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C9404989-1E60-3D55-BCC4-3D513196BFAD}"/>
              </a:ext>
            </a:extLst>
          </p:cNvPr>
          <p:cNvSpPr txBox="1"/>
          <p:nvPr/>
        </p:nvSpPr>
        <p:spPr>
          <a:xfrm>
            <a:off x="9881835" y="6376053"/>
            <a:ext cx="1898043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1600" b="1" baseline="30000" dirty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www.audioresolution.com</a:t>
            </a:r>
          </a:p>
        </p:txBody>
      </p:sp>
      <p:sp>
        <p:nvSpPr>
          <p:cNvPr id="4" name="TextBox 22">
            <a:extLst>
              <a:ext uri="{FF2B5EF4-FFF2-40B4-BE49-F238E27FC236}">
                <a16:creationId xmlns:a16="http://schemas.microsoft.com/office/drawing/2014/main" id="{84478746-C2BF-2347-D2B6-C9A1F4D79B41}"/>
              </a:ext>
            </a:extLst>
          </p:cNvPr>
          <p:cNvSpPr txBox="1"/>
          <p:nvPr/>
        </p:nvSpPr>
        <p:spPr>
          <a:xfrm>
            <a:off x="7748290" y="761388"/>
            <a:ext cx="40801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k-SK" sz="3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Bebas Neue Regular"/>
              </a:rPr>
              <a:t>Application</a:t>
            </a:r>
            <a:r>
              <a:rPr lang="sk-SK" sz="3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Bebas Neue Regular"/>
              </a:rPr>
              <a:t> </a:t>
            </a:r>
            <a:r>
              <a:rPr lang="sk-SK" sz="3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Bebas Neue Regular"/>
              </a:rPr>
              <a:t>scheme</a:t>
            </a:r>
            <a:endParaRPr lang="en-US" sz="3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Bebas Neue Regular"/>
            </a:endParaRP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4C6A9987-6F23-0806-5619-283BD3DBEBB2}"/>
              </a:ext>
            </a:extLst>
          </p:cNvPr>
          <p:cNvSpPr txBox="1"/>
          <p:nvPr/>
        </p:nvSpPr>
        <p:spPr>
          <a:xfrm>
            <a:off x="363546" y="399873"/>
            <a:ext cx="6797683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k-SK" sz="7200" b="1" dirty="0">
                <a:solidFill>
                  <a:srgbClr val="F5822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ebas Neue Regular"/>
              </a:rPr>
              <a:t>LC</a:t>
            </a:r>
            <a:r>
              <a:rPr lang="en-US" sz="7200" b="1" dirty="0">
                <a:solidFill>
                  <a:srgbClr val="F5822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ebas Neue Regular"/>
              </a:rPr>
              <a:t>-</a:t>
            </a:r>
            <a:r>
              <a:rPr lang="sk-SK" sz="7200" b="1" dirty="0">
                <a:solidFill>
                  <a:srgbClr val="F5822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ebas Neue Regular"/>
              </a:rPr>
              <a:t>1</a:t>
            </a:r>
            <a:endParaRPr lang="en-US" sz="7200" b="1" dirty="0">
              <a:solidFill>
                <a:srgbClr val="F58220"/>
              </a:solidFill>
              <a:latin typeface="Roboto Black" panose="02000000000000000000" pitchFamily="2" charset="0"/>
              <a:ea typeface="Roboto Black" panose="02000000000000000000" pitchFamily="2" charset="0"/>
              <a:cs typeface="Bebas Neue Regular"/>
            </a:endParaRPr>
          </a:p>
        </p:txBody>
      </p:sp>
      <p:pic>
        <p:nvPicPr>
          <p:cNvPr id="6" name="Grafický objekt 15">
            <a:extLst>
              <a:ext uri="{FF2B5EF4-FFF2-40B4-BE49-F238E27FC236}">
                <a16:creationId xmlns:a16="http://schemas.microsoft.com/office/drawing/2014/main" id="{219C9B7B-3D19-BEA9-516B-24BD34CFD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90955" y="897472"/>
            <a:ext cx="871809" cy="20513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0000" y="1576800"/>
            <a:ext cx="6251801" cy="4798800"/>
          </a:xfrm>
          <a:prstGeom prst="rect">
            <a:avLst/>
          </a:prstGeom>
          <a:ln w="31750" cap="rnd">
            <a:solidFill>
              <a:srgbClr val="F37116"/>
            </a:solidFill>
          </a:ln>
        </p:spPr>
      </p:pic>
    </p:spTree>
    <p:extLst>
      <p:ext uri="{BB962C8B-B14F-4D97-AF65-F5344CB8AC3E}">
        <p14:creationId xmlns:p14="http://schemas.microsoft.com/office/powerpoint/2010/main" val="82000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>
            <a:extLst>
              <a:ext uri="{FF2B5EF4-FFF2-40B4-BE49-F238E27FC236}">
                <a16:creationId xmlns:a16="http://schemas.microsoft.com/office/drawing/2014/main" id="{0AF56526-443B-52D3-FB06-57D2A5AA4B65}"/>
              </a:ext>
            </a:extLst>
          </p:cNvPr>
          <p:cNvSpPr txBox="1"/>
          <p:nvPr/>
        </p:nvSpPr>
        <p:spPr>
          <a:xfrm>
            <a:off x="7901981" y="3593654"/>
            <a:ext cx="36029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Drawing upon our extensive experience in system integration of AV technologies, we have produced distinctive devices tailored for our projects and clients.</a:t>
            </a:r>
          </a:p>
          <a:p>
            <a:endParaRPr lang="en-US" sz="1100" i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1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Today, we proudly extend the availability of these unique solutions to a global audience.</a:t>
            </a:r>
            <a:endParaRPr lang="sk-SK" sz="1100" i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FB214083-60CE-8247-9A77-C9FCDC46B79F}"/>
              </a:ext>
            </a:extLst>
          </p:cNvPr>
          <p:cNvSpPr txBox="1"/>
          <p:nvPr/>
        </p:nvSpPr>
        <p:spPr>
          <a:xfrm>
            <a:off x="9514163" y="4932438"/>
            <a:ext cx="1990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200" b="1" dirty="0">
                <a:solidFill>
                  <a:srgbClr val="F5822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Bohumil </a:t>
            </a:r>
            <a:r>
              <a:rPr lang="sk-SK" sz="1200" b="1" dirty="0" err="1">
                <a:solidFill>
                  <a:srgbClr val="F5822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Tonkovic</a:t>
            </a:r>
            <a:r>
              <a:rPr lang="sk-SK" sz="1200" b="1" dirty="0">
                <a:solidFill>
                  <a:srgbClr val="F5822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/ CEO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16B651A6-23C1-4D44-A1E9-CE6CA1ADC024}"/>
              </a:ext>
            </a:extLst>
          </p:cNvPr>
          <p:cNvSpPr txBox="1"/>
          <p:nvPr/>
        </p:nvSpPr>
        <p:spPr>
          <a:xfrm>
            <a:off x="830327" y="2314124"/>
            <a:ext cx="564055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b="1" dirty="0">
                <a:solidFill>
                  <a:srgbClr val="12132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Audio Resolution is a European company specializing in the production of professional audio devices designed for broadcast and theaters.</a:t>
            </a:r>
            <a:endParaRPr lang="sk-SK" sz="2200" b="1" dirty="0">
              <a:solidFill>
                <a:srgbClr val="12132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36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2">
            <a:extLst>
              <a:ext uri="{FF2B5EF4-FFF2-40B4-BE49-F238E27FC236}">
                <a16:creationId xmlns:a16="http://schemas.microsoft.com/office/drawing/2014/main" id="{06E24163-2E3D-D8F0-2475-D2B6E5BA7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546" y="5904247"/>
            <a:ext cx="2227557" cy="553880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C9404989-1E60-3D55-BCC4-3D513196BFAD}"/>
              </a:ext>
            </a:extLst>
          </p:cNvPr>
          <p:cNvSpPr txBox="1"/>
          <p:nvPr/>
        </p:nvSpPr>
        <p:spPr>
          <a:xfrm>
            <a:off x="9881835" y="6376053"/>
            <a:ext cx="1898043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1600" b="1" baseline="30000" dirty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www.audioresolution.com</a:t>
            </a:r>
          </a:p>
        </p:txBody>
      </p:sp>
      <p:sp>
        <p:nvSpPr>
          <p:cNvPr id="4" name="TextBox 22">
            <a:extLst>
              <a:ext uri="{FF2B5EF4-FFF2-40B4-BE49-F238E27FC236}">
                <a16:creationId xmlns:a16="http://schemas.microsoft.com/office/drawing/2014/main" id="{84478746-C2BF-2347-D2B6-C9A1F4D79B41}"/>
              </a:ext>
            </a:extLst>
          </p:cNvPr>
          <p:cNvSpPr txBox="1"/>
          <p:nvPr/>
        </p:nvSpPr>
        <p:spPr>
          <a:xfrm>
            <a:off x="7748290" y="761388"/>
            <a:ext cx="40801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k-SK" sz="3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Bebas Neue Regular"/>
              </a:rPr>
              <a:t>Block</a:t>
            </a:r>
            <a:r>
              <a:rPr lang="sk-SK" sz="3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Bebas Neue Regular"/>
              </a:rPr>
              <a:t> diagram</a:t>
            </a:r>
            <a:endParaRPr lang="en-US" sz="3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Bebas Neue Regular"/>
            </a:endParaRP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4C6A9987-6F23-0806-5619-283BD3DBEBB2}"/>
              </a:ext>
            </a:extLst>
          </p:cNvPr>
          <p:cNvSpPr txBox="1"/>
          <p:nvPr/>
        </p:nvSpPr>
        <p:spPr>
          <a:xfrm>
            <a:off x="363546" y="399873"/>
            <a:ext cx="6797683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k-SK" sz="7200" b="1" dirty="0">
                <a:solidFill>
                  <a:srgbClr val="F5822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ebas Neue Regular"/>
              </a:rPr>
              <a:t>LC</a:t>
            </a:r>
            <a:r>
              <a:rPr lang="en-US" sz="7200" b="1" dirty="0">
                <a:solidFill>
                  <a:srgbClr val="F5822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ebas Neue Regular"/>
              </a:rPr>
              <a:t>-</a:t>
            </a:r>
            <a:r>
              <a:rPr lang="sk-SK" sz="7200" b="1" dirty="0">
                <a:solidFill>
                  <a:srgbClr val="F5822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ebas Neue Regular"/>
              </a:rPr>
              <a:t>1</a:t>
            </a:r>
            <a:endParaRPr lang="en-US" sz="7200" b="1" dirty="0">
              <a:solidFill>
                <a:srgbClr val="F58220"/>
              </a:solidFill>
              <a:latin typeface="Roboto Black" panose="02000000000000000000" pitchFamily="2" charset="0"/>
              <a:ea typeface="Roboto Black" panose="02000000000000000000" pitchFamily="2" charset="0"/>
              <a:cs typeface="Bebas Neue Regular"/>
            </a:endParaRPr>
          </a:p>
        </p:txBody>
      </p:sp>
      <p:pic>
        <p:nvPicPr>
          <p:cNvPr id="6" name="Grafický objekt 15">
            <a:extLst>
              <a:ext uri="{FF2B5EF4-FFF2-40B4-BE49-F238E27FC236}">
                <a16:creationId xmlns:a16="http://schemas.microsoft.com/office/drawing/2014/main" id="{219C9B7B-3D19-BEA9-516B-24BD34CFD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90955" y="897472"/>
            <a:ext cx="871809" cy="205131"/>
          </a:xfrm>
          <a:prstGeom prst="rect">
            <a:avLst/>
          </a:prstGeom>
        </p:spPr>
      </p:pic>
      <p:pic>
        <p:nvPicPr>
          <p:cNvPr id="7" name="Picture 2" descr="https://www.audioresolution.com/wp-content/uploads/2024/03/LC1-block-diagra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03" y="1529336"/>
            <a:ext cx="7003004" cy="4207128"/>
          </a:xfrm>
          <a:prstGeom prst="rect">
            <a:avLst/>
          </a:prstGeom>
          <a:noFill/>
          <a:ln w="31750">
            <a:solidFill>
              <a:srgbClr val="F5822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630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cký objekt 10">
            <a:extLst>
              <a:ext uri="{FF2B5EF4-FFF2-40B4-BE49-F238E27FC236}">
                <a16:creationId xmlns:a16="http://schemas.microsoft.com/office/drawing/2014/main" id="{D399BB36-7E49-6A59-E227-3847A9466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854" y="4814232"/>
            <a:ext cx="5340348" cy="770499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4C6A9987-6F23-0806-5619-283BD3DBEBB2}"/>
              </a:ext>
            </a:extLst>
          </p:cNvPr>
          <p:cNvSpPr txBox="1"/>
          <p:nvPr/>
        </p:nvSpPr>
        <p:spPr>
          <a:xfrm>
            <a:off x="363546" y="399873"/>
            <a:ext cx="6797683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k-SK" sz="7200" b="1" dirty="0">
                <a:solidFill>
                  <a:srgbClr val="F5822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ebas Neue Regular"/>
              </a:rPr>
              <a:t>AFP-16</a:t>
            </a:r>
            <a:endParaRPr lang="en-US" sz="7200" b="1" dirty="0">
              <a:solidFill>
                <a:srgbClr val="F58220"/>
              </a:solidFill>
              <a:latin typeface="Roboto Black" panose="02000000000000000000" pitchFamily="2" charset="0"/>
              <a:ea typeface="Roboto Black" panose="02000000000000000000" pitchFamily="2" charset="0"/>
              <a:cs typeface="Bebas Neue Regular"/>
            </a:endParaRPr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id="{AB50C12A-938E-8EE5-1FF7-486E01F55063}"/>
              </a:ext>
            </a:extLst>
          </p:cNvPr>
          <p:cNvSpPr txBox="1"/>
          <p:nvPr/>
        </p:nvSpPr>
        <p:spPr>
          <a:xfrm>
            <a:off x="363546" y="1600202"/>
            <a:ext cx="4080164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k-SK" sz="24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Bebas Neue Regular"/>
              </a:rPr>
              <a:t>Professional </a:t>
            </a:r>
            <a:r>
              <a:rPr lang="sk-SK" sz="2400" dirty="0" err="1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Bebas Neue Regular"/>
              </a:rPr>
              <a:t>instant</a:t>
            </a:r>
            <a:r>
              <a:rPr lang="sk-SK" sz="24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Bebas Neue Regular"/>
              </a:rPr>
              <a:t> </a:t>
            </a:r>
            <a:r>
              <a:rPr lang="sk-SK" sz="2400" dirty="0" err="1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Bebas Neue Regular"/>
              </a:rPr>
              <a:t>messaging</a:t>
            </a:r>
            <a:r>
              <a:rPr lang="sk-SK" sz="24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Bebas Neue Regular"/>
              </a:rPr>
              <a:t> audio </a:t>
            </a:r>
            <a:r>
              <a:rPr lang="sk-SK" sz="2400" dirty="0" err="1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Bebas Neue Regular"/>
              </a:rPr>
              <a:t>player</a:t>
            </a:r>
            <a:endParaRPr lang="en-US" sz="2400" dirty="0">
              <a:solidFill>
                <a:schemeClr val="bg1"/>
              </a:solidFill>
              <a:latin typeface="Roboto Thin" panose="02000000000000000000" pitchFamily="2" charset="0"/>
              <a:ea typeface="Roboto Thin" panose="02000000000000000000" pitchFamily="2" charset="0"/>
              <a:cs typeface="Bebas Neue Regular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70AB6106-7625-FCFD-0763-4118793CE332}"/>
              </a:ext>
            </a:extLst>
          </p:cNvPr>
          <p:cNvSpPr txBox="1"/>
          <p:nvPr/>
        </p:nvSpPr>
        <p:spPr>
          <a:xfrm>
            <a:off x="9881835" y="6376053"/>
            <a:ext cx="1898043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1600" b="1" baseline="30000" dirty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www.audioresolution.com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47351479-C3A7-A43F-98B6-78C424615C3E}"/>
              </a:ext>
            </a:extLst>
          </p:cNvPr>
          <p:cNvSpPr txBox="1"/>
          <p:nvPr/>
        </p:nvSpPr>
        <p:spPr>
          <a:xfrm>
            <a:off x="6532333" y="1257232"/>
            <a:ext cx="553691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</a:rPr>
              <a:t>16 playback buttons with LED </a:t>
            </a:r>
            <a:br>
              <a:rPr lang="sk-SK" sz="2000" dirty="0">
                <a:latin typeface="Roboto" panose="02000000000000000000" pitchFamily="2" charset="0"/>
              </a:rPr>
            </a:br>
            <a:r>
              <a:rPr lang="en-US" sz="2000" dirty="0">
                <a:latin typeface="Roboto" panose="02000000000000000000" pitchFamily="2" charset="0"/>
              </a:rPr>
              <a:t>playback indication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</a:rPr>
              <a:t>Transformer balanced audio </a:t>
            </a:r>
            <a:br>
              <a:rPr lang="sk-SK" sz="2000" dirty="0">
                <a:latin typeface="Roboto" panose="02000000000000000000" pitchFamily="2" charset="0"/>
              </a:rPr>
            </a:br>
            <a:r>
              <a:rPr lang="en-US" sz="2000" dirty="0">
                <a:latin typeface="Roboto" panose="02000000000000000000" pitchFamily="2" charset="0"/>
              </a:rPr>
              <a:t>output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</a:rPr>
              <a:t>Isolated GPI inputs and output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</a:rPr>
              <a:t>Announcement master volume </a:t>
            </a:r>
            <a:br>
              <a:rPr lang="sk-SK" sz="2000" dirty="0">
                <a:latin typeface="Roboto" panose="02000000000000000000" pitchFamily="2" charset="0"/>
              </a:rPr>
            </a:br>
            <a:r>
              <a:rPr lang="en-US" sz="2000" dirty="0">
                <a:latin typeface="Roboto" panose="02000000000000000000" pitchFamily="2" charset="0"/>
              </a:rPr>
              <a:t>control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</a:rPr>
              <a:t>Announcement playback </a:t>
            </a:r>
            <a:br>
              <a:rPr lang="sk-SK" sz="2000" dirty="0">
                <a:latin typeface="Roboto" panose="02000000000000000000" pitchFamily="2" charset="0"/>
              </a:rPr>
            </a:br>
            <a:r>
              <a:rPr lang="en-US" sz="2000" dirty="0">
                <a:latin typeface="Roboto" panose="02000000000000000000" pitchFamily="2" charset="0"/>
              </a:rPr>
              <a:t>blocking signalization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</a:rPr>
              <a:t>Built in control speaker with </a:t>
            </a:r>
            <a:br>
              <a:rPr lang="sk-SK" sz="2000" dirty="0">
                <a:latin typeface="Roboto" panose="02000000000000000000" pitchFamily="2" charset="0"/>
              </a:rPr>
            </a:br>
            <a:r>
              <a:rPr lang="en-US" sz="2000" dirty="0">
                <a:latin typeface="Roboto" panose="02000000000000000000" pitchFamily="2" charset="0"/>
              </a:rPr>
              <a:t>volume control</a:t>
            </a:r>
            <a:endParaRPr lang="sk-SK" dirty="0"/>
          </a:p>
        </p:txBody>
      </p:sp>
      <p:pic>
        <p:nvPicPr>
          <p:cNvPr id="12" name="Grafický objekt 15">
            <a:extLst>
              <a:ext uri="{FF2B5EF4-FFF2-40B4-BE49-F238E27FC236}">
                <a16:creationId xmlns:a16="http://schemas.microsoft.com/office/drawing/2014/main" id="{219C9B7B-3D19-BEA9-516B-24BD34CFD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7805" y="897472"/>
            <a:ext cx="871809" cy="205131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3660" y="2682123"/>
            <a:ext cx="4238625" cy="11049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989" y="4031178"/>
            <a:ext cx="37909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90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2">
            <a:extLst>
              <a:ext uri="{FF2B5EF4-FFF2-40B4-BE49-F238E27FC236}">
                <a16:creationId xmlns:a16="http://schemas.microsoft.com/office/drawing/2014/main" id="{06E24163-2E3D-D8F0-2475-D2B6E5BA7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546" y="5904247"/>
            <a:ext cx="2227557" cy="553880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C9404989-1E60-3D55-BCC4-3D513196BFAD}"/>
              </a:ext>
            </a:extLst>
          </p:cNvPr>
          <p:cNvSpPr txBox="1"/>
          <p:nvPr/>
        </p:nvSpPr>
        <p:spPr>
          <a:xfrm>
            <a:off x="9881835" y="6376053"/>
            <a:ext cx="1898043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1600" b="1" baseline="30000" dirty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www.audioresolution.com</a:t>
            </a:r>
          </a:p>
        </p:txBody>
      </p:sp>
      <p:sp>
        <p:nvSpPr>
          <p:cNvPr id="4" name="TextBox 22">
            <a:extLst>
              <a:ext uri="{FF2B5EF4-FFF2-40B4-BE49-F238E27FC236}">
                <a16:creationId xmlns:a16="http://schemas.microsoft.com/office/drawing/2014/main" id="{84478746-C2BF-2347-D2B6-C9A1F4D79B41}"/>
              </a:ext>
            </a:extLst>
          </p:cNvPr>
          <p:cNvSpPr txBox="1"/>
          <p:nvPr/>
        </p:nvSpPr>
        <p:spPr>
          <a:xfrm>
            <a:off x="7748290" y="761388"/>
            <a:ext cx="40801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Bebas Neue Regular"/>
              </a:rPr>
              <a:t>AFP-16 backside</a:t>
            </a: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4C6A9987-6F23-0806-5619-283BD3DBEBB2}"/>
              </a:ext>
            </a:extLst>
          </p:cNvPr>
          <p:cNvSpPr txBox="1"/>
          <p:nvPr/>
        </p:nvSpPr>
        <p:spPr>
          <a:xfrm>
            <a:off x="363546" y="399873"/>
            <a:ext cx="6797683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k-SK" sz="7200" b="1" dirty="0">
                <a:solidFill>
                  <a:srgbClr val="F5822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ebas Neue Regular"/>
              </a:rPr>
              <a:t>AFP-16</a:t>
            </a:r>
            <a:endParaRPr lang="en-US" sz="7200" b="1" dirty="0">
              <a:solidFill>
                <a:srgbClr val="F58220"/>
              </a:solidFill>
              <a:latin typeface="Roboto Black" panose="02000000000000000000" pitchFamily="2" charset="0"/>
              <a:ea typeface="Roboto Black" panose="02000000000000000000" pitchFamily="2" charset="0"/>
              <a:cs typeface="Bebas Neue Regular"/>
            </a:endParaRPr>
          </a:p>
        </p:txBody>
      </p:sp>
      <p:pic>
        <p:nvPicPr>
          <p:cNvPr id="6" name="Grafický objekt 15">
            <a:extLst>
              <a:ext uri="{FF2B5EF4-FFF2-40B4-BE49-F238E27FC236}">
                <a16:creationId xmlns:a16="http://schemas.microsoft.com/office/drawing/2014/main" id="{219C9B7B-3D19-BEA9-516B-24BD34CFD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7805" y="897472"/>
            <a:ext cx="871809" cy="20513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0812" y="3680292"/>
            <a:ext cx="6810375" cy="1362075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C1603E21-AF6A-28B2-C5A3-47AE93A99C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12" y="118036"/>
            <a:ext cx="8157882" cy="54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0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2">
            <a:extLst>
              <a:ext uri="{FF2B5EF4-FFF2-40B4-BE49-F238E27FC236}">
                <a16:creationId xmlns:a16="http://schemas.microsoft.com/office/drawing/2014/main" id="{06E24163-2E3D-D8F0-2475-D2B6E5BA7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546" y="5904247"/>
            <a:ext cx="2227557" cy="553880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C9404989-1E60-3D55-BCC4-3D513196BFAD}"/>
              </a:ext>
            </a:extLst>
          </p:cNvPr>
          <p:cNvSpPr txBox="1"/>
          <p:nvPr/>
        </p:nvSpPr>
        <p:spPr>
          <a:xfrm>
            <a:off x="9881835" y="6376053"/>
            <a:ext cx="1898043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1600" b="1" baseline="30000" dirty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www.audioresolution.com</a:t>
            </a:r>
          </a:p>
        </p:txBody>
      </p:sp>
      <p:sp>
        <p:nvSpPr>
          <p:cNvPr id="4" name="TextBox 22">
            <a:extLst>
              <a:ext uri="{FF2B5EF4-FFF2-40B4-BE49-F238E27FC236}">
                <a16:creationId xmlns:a16="http://schemas.microsoft.com/office/drawing/2014/main" id="{84478746-C2BF-2347-D2B6-C9A1F4D79B41}"/>
              </a:ext>
            </a:extLst>
          </p:cNvPr>
          <p:cNvSpPr txBox="1"/>
          <p:nvPr/>
        </p:nvSpPr>
        <p:spPr>
          <a:xfrm>
            <a:off x="7748290" y="761388"/>
            <a:ext cx="40801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k-SK" sz="3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Bebas Neue Regular"/>
              </a:rPr>
              <a:t>Application</a:t>
            </a:r>
            <a:r>
              <a:rPr lang="sk-SK" sz="3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Bebas Neue Regular"/>
              </a:rPr>
              <a:t> </a:t>
            </a:r>
            <a:r>
              <a:rPr lang="sk-SK" sz="3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Bebas Neue Regular"/>
              </a:rPr>
              <a:t>scheme</a:t>
            </a:r>
            <a:endParaRPr lang="en-US" sz="3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Bebas Neue Regular"/>
            </a:endParaRP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4C6A9987-6F23-0806-5619-283BD3DBEBB2}"/>
              </a:ext>
            </a:extLst>
          </p:cNvPr>
          <p:cNvSpPr txBox="1"/>
          <p:nvPr/>
        </p:nvSpPr>
        <p:spPr>
          <a:xfrm>
            <a:off x="363546" y="399873"/>
            <a:ext cx="6797683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k-SK" sz="7200" b="1" dirty="0">
                <a:solidFill>
                  <a:srgbClr val="F5822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ebas Neue Regular"/>
              </a:rPr>
              <a:t>AFP-16</a:t>
            </a:r>
            <a:endParaRPr lang="en-US" sz="7200" b="1" dirty="0">
              <a:solidFill>
                <a:srgbClr val="F58220"/>
              </a:solidFill>
              <a:latin typeface="Roboto Black" panose="02000000000000000000" pitchFamily="2" charset="0"/>
              <a:ea typeface="Roboto Black" panose="02000000000000000000" pitchFamily="2" charset="0"/>
              <a:cs typeface="Bebas Neue Regular"/>
            </a:endParaRPr>
          </a:p>
        </p:txBody>
      </p:sp>
      <p:pic>
        <p:nvPicPr>
          <p:cNvPr id="6" name="Grafický objekt 15">
            <a:extLst>
              <a:ext uri="{FF2B5EF4-FFF2-40B4-BE49-F238E27FC236}">
                <a16:creationId xmlns:a16="http://schemas.microsoft.com/office/drawing/2014/main" id="{219C9B7B-3D19-BEA9-516B-24BD34CFD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7805" y="897472"/>
            <a:ext cx="871809" cy="20513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9600" y="1598400"/>
            <a:ext cx="6478734" cy="4305600"/>
          </a:xfrm>
          <a:prstGeom prst="rect">
            <a:avLst/>
          </a:prstGeom>
          <a:noFill/>
          <a:ln w="31750" cap="rnd">
            <a:solidFill>
              <a:srgbClr val="F37116"/>
            </a:solidFill>
          </a:ln>
        </p:spPr>
      </p:pic>
    </p:spTree>
    <p:extLst>
      <p:ext uri="{BB962C8B-B14F-4D97-AF65-F5344CB8AC3E}">
        <p14:creationId xmlns:p14="http://schemas.microsoft.com/office/powerpoint/2010/main" val="2838560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047AC-7F19-35CB-C636-629808F3D9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2887D6-FAA4-C067-0B49-B0A0F200045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3936546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BDD3E75-28FB-5262-227A-54F2E6D832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266656"/>
            <a:ext cx="2743200" cy="365125"/>
          </a:xfrm>
        </p:spPr>
        <p:txBody>
          <a:bodyPr/>
          <a:lstStyle/>
          <a:p>
            <a:pPr algn="l"/>
            <a:fld id="{1C94B393-5DB0-4814-8252-6FEAC0E0598F}" type="slidenum">
              <a:rPr lang="sk-SK" smtClean="0"/>
              <a:pPr algn="l"/>
              <a:t>24</a:t>
            </a:fld>
            <a:endParaRPr lang="sk-SK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86CCC78B-E74D-85E6-91A3-F3A85FC1028D}"/>
              </a:ext>
            </a:extLst>
          </p:cNvPr>
          <p:cNvSpPr/>
          <p:nvPr/>
        </p:nvSpPr>
        <p:spPr>
          <a:xfrm>
            <a:off x="0" y="-1"/>
            <a:ext cx="12191999" cy="6857999"/>
          </a:xfrm>
          <a:prstGeom prst="rect">
            <a:avLst/>
          </a:prstGeom>
          <a:gradFill flip="none" rotWithShape="1">
            <a:gsLst>
              <a:gs pos="40000">
                <a:srgbClr val="181A3C"/>
              </a:gs>
              <a:gs pos="0">
                <a:srgbClr val="F58220"/>
              </a:gs>
              <a:gs pos="100000">
                <a:srgbClr val="03030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D87CFFF8-A63D-53BB-18A1-AA165C030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89116" y="1441215"/>
            <a:ext cx="6413757" cy="1594773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7FFD0E73-603D-3F78-B831-AFFB74460332}"/>
              </a:ext>
            </a:extLst>
          </p:cNvPr>
          <p:cNvSpPr txBox="1"/>
          <p:nvPr/>
        </p:nvSpPr>
        <p:spPr>
          <a:xfrm>
            <a:off x="1560008" y="4004788"/>
            <a:ext cx="9071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 err="1">
                <a:solidFill>
                  <a:schemeClr val="bg1"/>
                </a:solidFill>
              </a:rPr>
              <a:t>Thank</a:t>
            </a:r>
            <a:r>
              <a:rPr lang="sk-SK" sz="5400" dirty="0">
                <a:solidFill>
                  <a:schemeClr val="bg1"/>
                </a:solidFill>
              </a:rPr>
              <a:t> </a:t>
            </a:r>
            <a:r>
              <a:rPr lang="sk-SK" sz="5400" dirty="0" err="1">
                <a:solidFill>
                  <a:schemeClr val="bg1"/>
                </a:solidFill>
              </a:rPr>
              <a:t>you</a:t>
            </a:r>
            <a:r>
              <a:rPr lang="sk-SK" sz="5400" dirty="0">
                <a:solidFill>
                  <a:schemeClr val="bg1"/>
                </a:solidFill>
              </a:rPr>
              <a:t> </a:t>
            </a:r>
            <a:r>
              <a:rPr lang="sk-SK" sz="5400" dirty="0" err="1">
                <a:solidFill>
                  <a:schemeClr val="bg1"/>
                </a:solidFill>
              </a:rPr>
              <a:t>for</a:t>
            </a:r>
            <a:r>
              <a:rPr lang="sk-SK" sz="5400" dirty="0">
                <a:solidFill>
                  <a:schemeClr val="bg1"/>
                </a:solidFill>
              </a:rPr>
              <a:t> </a:t>
            </a:r>
            <a:r>
              <a:rPr lang="sk-SK" sz="5400" dirty="0" err="1">
                <a:solidFill>
                  <a:schemeClr val="bg1"/>
                </a:solidFill>
              </a:rPr>
              <a:t>your</a:t>
            </a:r>
            <a:r>
              <a:rPr lang="sk-SK" sz="5400" dirty="0">
                <a:solidFill>
                  <a:schemeClr val="bg1"/>
                </a:solidFill>
              </a:rPr>
              <a:t> </a:t>
            </a:r>
            <a:r>
              <a:rPr lang="sk-SK" sz="5400" dirty="0" err="1">
                <a:solidFill>
                  <a:schemeClr val="bg1"/>
                </a:solidFill>
              </a:rPr>
              <a:t>attention</a:t>
            </a:r>
            <a:endParaRPr lang="sk-SK" sz="5400" dirty="0">
              <a:solidFill>
                <a:schemeClr val="bg1"/>
              </a:solidFill>
            </a:endParaRP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EC3B30B6-8C2B-3787-DB76-D17060B4D698}"/>
              </a:ext>
            </a:extLst>
          </p:cNvPr>
          <p:cNvSpPr/>
          <p:nvPr/>
        </p:nvSpPr>
        <p:spPr>
          <a:xfrm>
            <a:off x="5247043" y="3634071"/>
            <a:ext cx="1697901" cy="60959"/>
          </a:xfrm>
          <a:prstGeom prst="rect">
            <a:avLst/>
          </a:prstGeom>
          <a:solidFill>
            <a:srgbClr val="F582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12132C"/>
              </a:highlight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FB214083-60CE-8247-9A77-C9FCDC46B79F}"/>
              </a:ext>
            </a:extLst>
          </p:cNvPr>
          <p:cNvSpPr txBox="1"/>
          <p:nvPr/>
        </p:nvSpPr>
        <p:spPr>
          <a:xfrm>
            <a:off x="4852782" y="5237876"/>
            <a:ext cx="2486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>
                <a:solidFill>
                  <a:srgbClr val="F5822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www.audioresolution.com</a:t>
            </a:r>
          </a:p>
          <a:p>
            <a:pPr algn="ctr">
              <a:lnSpc>
                <a:spcPct val="200000"/>
              </a:lnSpc>
            </a:pPr>
            <a:r>
              <a:rPr lang="sk-SK" sz="1200" b="1" dirty="0">
                <a:solidFill>
                  <a:srgbClr val="F5822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sales@audioresolution.com</a:t>
            </a:r>
          </a:p>
        </p:txBody>
      </p:sp>
    </p:spTree>
    <p:extLst>
      <p:ext uri="{BB962C8B-B14F-4D97-AF65-F5344CB8AC3E}">
        <p14:creationId xmlns:p14="http://schemas.microsoft.com/office/powerpoint/2010/main" val="289409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cký objekt 10">
            <a:extLst>
              <a:ext uri="{FF2B5EF4-FFF2-40B4-BE49-F238E27FC236}">
                <a16:creationId xmlns:a16="http://schemas.microsoft.com/office/drawing/2014/main" id="{D399BB36-7E49-6A59-E227-3847A9466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064" y="4041552"/>
            <a:ext cx="5340348" cy="770499"/>
          </a:xfrm>
          <a:prstGeom prst="rect">
            <a:avLst/>
          </a:prstGeom>
        </p:spPr>
      </p:pic>
      <p:sp>
        <p:nvSpPr>
          <p:cNvPr id="15" name="TextBox 22">
            <a:extLst>
              <a:ext uri="{FF2B5EF4-FFF2-40B4-BE49-F238E27FC236}">
                <a16:creationId xmlns:a16="http://schemas.microsoft.com/office/drawing/2014/main" id="{4C6A9987-6F23-0806-5619-283BD3DBEBB2}"/>
              </a:ext>
            </a:extLst>
          </p:cNvPr>
          <p:cNvSpPr txBox="1"/>
          <p:nvPr/>
        </p:nvSpPr>
        <p:spPr>
          <a:xfrm>
            <a:off x="363546" y="399873"/>
            <a:ext cx="6797683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k-SK" sz="7200" b="1" dirty="0">
                <a:solidFill>
                  <a:srgbClr val="F5822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ebas Neue Regular"/>
              </a:rPr>
              <a:t>HA-32</a:t>
            </a:r>
            <a:endParaRPr lang="en-US" sz="7200" b="1" dirty="0">
              <a:solidFill>
                <a:srgbClr val="F58220"/>
              </a:solidFill>
              <a:latin typeface="Roboto Black" panose="02000000000000000000" pitchFamily="2" charset="0"/>
              <a:ea typeface="Roboto Black" panose="02000000000000000000" pitchFamily="2" charset="0"/>
              <a:cs typeface="Bebas Neue Regular"/>
            </a:endParaRP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AB50C12A-938E-8EE5-1FF7-486E01F55063}"/>
              </a:ext>
            </a:extLst>
          </p:cNvPr>
          <p:cNvSpPr txBox="1"/>
          <p:nvPr/>
        </p:nvSpPr>
        <p:spPr>
          <a:xfrm>
            <a:off x="363546" y="1600202"/>
            <a:ext cx="4080164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k-SK" sz="2400" dirty="0" err="1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Bebas Neue Regular"/>
              </a:rPr>
              <a:t>Portable</a:t>
            </a:r>
            <a:r>
              <a:rPr lang="sk-SK" sz="24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Bebas Neue Regular"/>
              </a:rPr>
              <a:t>, 2 </a:t>
            </a:r>
            <a:r>
              <a:rPr lang="sk-SK" sz="2400" dirty="0" err="1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Bebas Neue Regular"/>
              </a:rPr>
              <a:t>individual</a:t>
            </a:r>
            <a:r>
              <a:rPr lang="sk-SK" sz="24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Bebas Neue Regular"/>
              </a:rPr>
              <a:t> stereo </a:t>
            </a:r>
            <a:r>
              <a:rPr lang="sk-SK" sz="2400" dirty="0" err="1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Bebas Neue Regular"/>
              </a:rPr>
              <a:t>headphone</a:t>
            </a:r>
            <a:r>
              <a:rPr lang="sk-SK" sz="24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Bebas Neue Regular"/>
              </a:rPr>
              <a:t> </a:t>
            </a:r>
            <a:r>
              <a:rPr lang="sk-SK" sz="2400" dirty="0" err="1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Bebas Neue Regular"/>
              </a:rPr>
              <a:t>amplifier</a:t>
            </a:r>
            <a:endParaRPr lang="en-US" sz="2400" dirty="0">
              <a:solidFill>
                <a:schemeClr val="bg1"/>
              </a:solidFill>
              <a:latin typeface="Roboto Thin" panose="02000000000000000000" pitchFamily="2" charset="0"/>
              <a:ea typeface="Roboto Thin" panose="02000000000000000000" pitchFamily="2" charset="0"/>
              <a:cs typeface="Bebas Neue Regular"/>
            </a:endParaRP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47351479-C3A7-A43F-98B6-78C424615C3E}"/>
              </a:ext>
            </a:extLst>
          </p:cNvPr>
          <p:cNvSpPr txBox="1"/>
          <p:nvPr/>
        </p:nvSpPr>
        <p:spPr>
          <a:xfrm>
            <a:off x="6532333" y="794129"/>
            <a:ext cx="5536918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000" dirty="0">
                <a:latin typeface="Roboto" panose="02000000000000000000" pitchFamily="2" charset="0"/>
              </a:rPr>
              <a:t>3 </a:t>
            </a:r>
            <a:r>
              <a:rPr lang="sk-SK" sz="2000" dirty="0" err="1">
                <a:latin typeface="Roboto" panose="02000000000000000000" pitchFamily="2" charset="0"/>
              </a:rPr>
              <a:t>balanced</a:t>
            </a:r>
            <a:r>
              <a:rPr lang="sk-SK" sz="2000" dirty="0">
                <a:latin typeface="Roboto" panose="02000000000000000000" pitchFamily="2" charset="0"/>
              </a:rPr>
              <a:t> XLR </a:t>
            </a:r>
            <a:r>
              <a:rPr lang="sk-SK" sz="2000" dirty="0" err="1">
                <a:latin typeface="Roboto" panose="02000000000000000000" pitchFamily="2" charset="0"/>
              </a:rPr>
              <a:t>inputs</a:t>
            </a:r>
            <a:endParaRPr lang="sk-SK" sz="2000" dirty="0">
              <a:latin typeface="Roboto" panose="02000000000000000000" pitchFamily="2" charset="0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000" dirty="0">
                <a:latin typeface="Roboto" panose="02000000000000000000" pitchFamily="2" charset="0"/>
              </a:rPr>
              <a:t>4 (2+2) </a:t>
            </a:r>
            <a:r>
              <a:rPr lang="sk-SK" sz="2000" dirty="0" err="1">
                <a:latin typeface="Roboto" panose="02000000000000000000" pitchFamily="2" charset="0"/>
              </a:rPr>
              <a:t>headphone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outputs</a:t>
            </a:r>
            <a:endParaRPr lang="sk-SK" sz="2000" dirty="0">
              <a:latin typeface="Roboto" panose="02000000000000000000" pitchFamily="2" charset="0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000" dirty="0">
                <a:latin typeface="Roboto" panose="02000000000000000000" pitchFamily="2" charset="0"/>
              </a:rPr>
              <a:t>2 output </a:t>
            </a:r>
            <a:r>
              <a:rPr lang="sk-SK" sz="2000" dirty="0" err="1">
                <a:latin typeface="Roboto" panose="02000000000000000000" pitchFamily="2" charset="0"/>
              </a:rPr>
              <a:t>groups</a:t>
            </a:r>
            <a:endParaRPr lang="sk-SK" sz="2000" dirty="0">
              <a:latin typeface="Roboto" panose="02000000000000000000" pitchFamily="2" charset="0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000" dirty="0" err="1">
                <a:latin typeface="Roboto" panose="02000000000000000000" pitchFamily="2" charset="0"/>
              </a:rPr>
              <a:t>Input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routing</a:t>
            </a:r>
            <a:r>
              <a:rPr lang="sk-SK" sz="2000" dirty="0">
                <a:latin typeface="Roboto" panose="02000000000000000000" pitchFamily="2" charset="0"/>
              </a:rPr>
              <a:t> switch to </a:t>
            </a:r>
            <a:r>
              <a:rPr lang="sk-SK" sz="2000" dirty="0" err="1">
                <a:latin typeface="Roboto" panose="02000000000000000000" pitchFamily="2" charset="0"/>
              </a:rPr>
              <a:t>each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br>
              <a:rPr lang="sk-SK" sz="2000" dirty="0">
                <a:latin typeface="Roboto" panose="02000000000000000000" pitchFamily="2" charset="0"/>
              </a:rPr>
            </a:br>
            <a:r>
              <a:rPr lang="sk-SK" sz="2000" dirty="0">
                <a:latin typeface="Roboto" panose="02000000000000000000" pitchFamily="2" charset="0"/>
              </a:rPr>
              <a:t>output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000" dirty="0">
                <a:latin typeface="Roboto" panose="02000000000000000000" pitchFamily="2" charset="0"/>
              </a:rPr>
              <a:t>3 </a:t>
            </a:r>
            <a:r>
              <a:rPr lang="sk-SK" sz="2000" dirty="0" err="1">
                <a:latin typeface="Roboto" panose="02000000000000000000" pitchFamily="2" charset="0"/>
              </a:rPr>
              <a:t>routing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possibilities</a:t>
            </a:r>
            <a:r>
              <a:rPr lang="sk-SK" sz="2000" dirty="0">
                <a:latin typeface="Roboto" panose="02000000000000000000" pitchFamily="2" charset="0"/>
              </a:rPr>
              <a:t> (AUX1, </a:t>
            </a:r>
            <a:br>
              <a:rPr lang="sk-SK" sz="2000" dirty="0">
                <a:latin typeface="Roboto" panose="02000000000000000000" pitchFamily="2" charset="0"/>
              </a:rPr>
            </a:br>
            <a:r>
              <a:rPr lang="sk-SK" sz="2000" dirty="0">
                <a:latin typeface="Roboto" panose="02000000000000000000" pitchFamily="2" charset="0"/>
              </a:rPr>
              <a:t>AUX2, AUX1+2 stereo)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000" dirty="0" err="1">
                <a:latin typeface="Roboto" panose="02000000000000000000" pitchFamily="2" charset="0"/>
              </a:rPr>
              <a:t>Separate</a:t>
            </a:r>
            <a:r>
              <a:rPr lang="sk-SK" sz="2000" dirty="0">
                <a:latin typeface="Roboto" panose="02000000000000000000" pitchFamily="2" charset="0"/>
              </a:rPr>
              <a:t> AUX3 mix </a:t>
            </a:r>
            <a:r>
              <a:rPr lang="sk-SK" sz="2000" dirty="0" err="1">
                <a:latin typeface="Roboto" panose="02000000000000000000" pitchFamily="2" charset="0"/>
              </a:rPr>
              <a:t>volume</a:t>
            </a:r>
            <a:endParaRPr lang="en-US" sz="2000" dirty="0">
              <a:latin typeface="Roboto" panose="02000000000000000000" pitchFamily="2" charset="0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</a:rPr>
              <a:t>VCA volume control (Voltage controlled amplifier)</a:t>
            </a:r>
            <a:endParaRPr lang="sk-SK" sz="2000" dirty="0">
              <a:latin typeface="Roboto" panose="02000000000000000000" pitchFamily="2" charset="0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000" dirty="0" err="1">
                <a:latin typeface="Roboto" panose="02000000000000000000" pitchFamily="2" charset="0"/>
              </a:rPr>
              <a:t>High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power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independent</a:t>
            </a:r>
            <a:r>
              <a:rPr lang="sk-SK" sz="2000" dirty="0">
                <a:latin typeface="Roboto" panose="02000000000000000000" pitchFamily="2" charset="0"/>
              </a:rPr>
              <a:t> to </a:t>
            </a:r>
            <a:br>
              <a:rPr lang="sk-SK" sz="2000" dirty="0">
                <a:latin typeface="Roboto" panose="02000000000000000000" pitchFamily="2" charset="0"/>
              </a:rPr>
            </a:br>
            <a:r>
              <a:rPr lang="sk-SK" sz="2000" dirty="0" err="1">
                <a:latin typeface="Roboto" panose="02000000000000000000" pitchFamily="2" charset="0"/>
              </a:rPr>
              <a:t>headpone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impedance</a:t>
            </a:r>
            <a:endParaRPr lang="sk-SK" sz="2000" dirty="0">
              <a:latin typeface="Roboto" panose="02000000000000000000" pitchFamily="2" charset="0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000" dirty="0" err="1">
                <a:latin typeface="Roboto" panose="02000000000000000000" pitchFamily="2" charset="0"/>
              </a:rPr>
              <a:t>Heavy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duty</a:t>
            </a:r>
            <a:r>
              <a:rPr lang="sk-SK" sz="2000" dirty="0">
                <a:latin typeface="Roboto" panose="02000000000000000000" pitchFamily="2" charset="0"/>
              </a:rPr>
              <a:t> metal </a:t>
            </a:r>
            <a:r>
              <a:rPr lang="sk-SK" sz="2000" dirty="0" err="1">
                <a:latin typeface="Roboto" panose="02000000000000000000" pitchFamily="2" charset="0"/>
              </a:rPr>
              <a:t>case</a:t>
            </a:r>
            <a:endParaRPr lang="sk-SK" sz="2000" dirty="0">
              <a:latin typeface="Roboto" panose="02000000000000000000" pitchFamily="2" charset="0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000" dirty="0" err="1">
                <a:latin typeface="Roboto" panose="02000000000000000000" pitchFamily="2" charset="0"/>
              </a:rPr>
              <a:t>Can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be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mounted</a:t>
            </a:r>
            <a:r>
              <a:rPr lang="sk-SK" sz="2000" dirty="0">
                <a:latin typeface="Roboto" panose="02000000000000000000" pitchFamily="2" charset="0"/>
              </a:rPr>
              <a:t> on </a:t>
            </a:r>
            <a:r>
              <a:rPr lang="sk-SK" sz="2000" dirty="0" err="1">
                <a:latin typeface="Roboto" panose="02000000000000000000" pitchFamily="2" charset="0"/>
              </a:rPr>
              <a:t>microphone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br>
              <a:rPr lang="sk-SK" sz="2000" dirty="0">
                <a:latin typeface="Roboto" panose="02000000000000000000" pitchFamily="2" charset="0"/>
              </a:rPr>
            </a:br>
            <a:r>
              <a:rPr lang="sk-SK" sz="2000" dirty="0" err="1">
                <a:latin typeface="Roboto" panose="02000000000000000000" pitchFamily="2" charset="0"/>
              </a:rPr>
              <a:t>stand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with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optional</a:t>
            </a:r>
            <a:r>
              <a:rPr lang="sk-SK" sz="2000" dirty="0">
                <a:latin typeface="Roboto" panose="02000000000000000000" pitchFamily="2" charset="0"/>
              </a:rPr>
              <a:t> </a:t>
            </a:r>
            <a:r>
              <a:rPr lang="sk-SK" sz="2000" dirty="0" err="1">
                <a:latin typeface="Roboto" panose="02000000000000000000" pitchFamily="2" charset="0"/>
              </a:rPr>
              <a:t>adaptor</a:t>
            </a:r>
            <a:r>
              <a:rPr lang="sk-SK" sz="2000" dirty="0">
                <a:latin typeface="Roboto" panose="02000000000000000000" pitchFamily="2" charset="0"/>
              </a:rPr>
              <a:t> ( </a:t>
            </a:r>
            <a:r>
              <a:rPr lang="sk-SK" sz="2000" dirty="0" err="1">
                <a:latin typeface="Roboto" panose="02000000000000000000" pitchFamily="2" charset="0"/>
              </a:rPr>
              <a:t>Yamaha</a:t>
            </a:r>
            <a:r>
              <a:rPr lang="sk-SK" sz="2000" dirty="0">
                <a:latin typeface="Roboto" panose="02000000000000000000" pitchFamily="2" charset="0"/>
              </a:rPr>
              <a:t> BMS10A )</a:t>
            </a:r>
            <a:endParaRPr lang="sk-SK" dirty="0"/>
          </a:p>
        </p:txBody>
      </p:sp>
      <p:pic>
        <p:nvPicPr>
          <p:cNvPr id="20" name="Grafický objekt 15">
            <a:extLst>
              <a:ext uri="{FF2B5EF4-FFF2-40B4-BE49-F238E27FC236}">
                <a16:creationId xmlns:a16="http://schemas.microsoft.com/office/drawing/2014/main" id="{219C9B7B-3D19-BEA9-516B-24BD34CFD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0793" y="899769"/>
            <a:ext cx="871809" cy="205131"/>
          </a:xfrm>
          <a:prstGeom prst="rect">
            <a:avLst/>
          </a:prstGeom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24F4EB93-2856-F86B-CC4B-D2FE6B6A0E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1" t="-2244" r="30989" b="2244"/>
          <a:stretch/>
        </p:blipFill>
        <p:spPr>
          <a:xfrm>
            <a:off x="3592707" y="1335962"/>
            <a:ext cx="2059448" cy="525779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244" y="3338831"/>
            <a:ext cx="3461463" cy="200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27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2">
            <a:extLst>
              <a:ext uri="{FF2B5EF4-FFF2-40B4-BE49-F238E27FC236}">
                <a16:creationId xmlns:a16="http://schemas.microsoft.com/office/drawing/2014/main" id="{06E24163-2E3D-D8F0-2475-D2B6E5BA7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546" y="5904247"/>
            <a:ext cx="2227557" cy="553880"/>
          </a:xfrm>
          <a:prstGeom prst="rect">
            <a:avLst/>
          </a:prstGeom>
        </p:spPr>
      </p:pic>
      <p:sp>
        <p:nvSpPr>
          <p:cNvPr id="10" name="TextBox 22">
            <a:extLst>
              <a:ext uri="{FF2B5EF4-FFF2-40B4-BE49-F238E27FC236}">
                <a16:creationId xmlns:a16="http://schemas.microsoft.com/office/drawing/2014/main" id="{8ECCDDB6-9956-0B39-E242-306FBB030A17}"/>
              </a:ext>
            </a:extLst>
          </p:cNvPr>
          <p:cNvSpPr txBox="1"/>
          <p:nvPr/>
        </p:nvSpPr>
        <p:spPr>
          <a:xfrm>
            <a:off x="363546" y="399873"/>
            <a:ext cx="6797683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k-SK" sz="7200" b="1" dirty="0">
                <a:solidFill>
                  <a:srgbClr val="F5822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ebas Neue Regular"/>
              </a:rPr>
              <a:t>HA-32</a:t>
            </a:r>
            <a:endParaRPr lang="en-US" sz="7200" b="1" dirty="0">
              <a:solidFill>
                <a:srgbClr val="F58220"/>
              </a:solidFill>
              <a:latin typeface="Roboto Black" panose="02000000000000000000" pitchFamily="2" charset="0"/>
              <a:ea typeface="Roboto Black" panose="02000000000000000000" pitchFamily="2" charset="0"/>
              <a:cs typeface="Bebas Neue Regular"/>
            </a:endParaRPr>
          </a:p>
        </p:txBody>
      </p:sp>
      <p:pic>
        <p:nvPicPr>
          <p:cNvPr id="11" name="Grafický objekt 7">
            <a:extLst>
              <a:ext uri="{FF2B5EF4-FFF2-40B4-BE49-F238E27FC236}">
                <a16:creationId xmlns:a16="http://schemas.microsoft.com/office/drawing/2014/main" id="{83D907BA-F48F-57B3-3C6B-384372DA8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0793" y="899769"/>
            <a:ext cx="871809" cy="205131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C9404989-1E60-3D55-BCC4-3D513196BFAD}"/>
              </a:ext>
            </a:extLst>
          </p:cNvPr>
          <p:cNvSpPr txBox="1"/>
          <p:nvPr/>
        </p:nvSpPr>
        <p:spPr>
          <a:xfrm>
            <a:off x="9881835" y="6376053"/>
            <a:ext cx="1898043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1600" b="1" baseline="30000" dirty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www.audioresolution.com</a:t>
            </a: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84478746-C2BF-2347-D2B6-C9A1F4D79B41}"/>
              </a:ext>
            </a:extLst>
          </p:cNvPr>
          <p:cNvSpPr txBox="1"/>
          <p:nvPr/>
        </p:nvSpPr>
        <p:spPr>
          <a:xfrm>
            <a:off x="7748290" y="761388"/>
            <a:ext cx="40801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Bebas Neue Regular"/>
              </a:rPr>
              <a:t>3 balanced XLR inputs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5073" y="2003856"/>
            <a:ext cx="6882624" cy="33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71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2">
            <a:extLst>
              <a:ext uri="{FF2B5EF4-FFF2-40B4-BE49-F238E27FC236}">
                <a16:creationId xmlns:a16="http://schemas.microsoft.com/office/drawing/2014/main" id="{06E24163-2E3D-D8F0-2475-D2B6E5BA7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546" y="5904247"/>
            <a:ext cx="2227557" cy="553880"/>
          </a:xfrm>
          <a:prstGeom prst="rect">
            <a:avLst/>
          </a:prstGeom>
        </p:spPr>
      </p:pic>
      <p:sp>
        <p:nvSpPr>
          <p:cNvPr id="10" name="TextBox 22">
            <a:extLst>
              <a:ext uri="{FF2B5EF4-FFF2-40B4-BE49-F238E27FC236}">
                <a16:creationId xmlns:a16="http://schemas.microsoft.com/office/drawing/2014/main" id="{8ECCDDB6-9956-0B39-E242-306FBB030A17}"/>
              </a:ext>
            </a:extLst>
          </p:cNvPr>
          <p:cNvSpPr txBox="1"/>
          <p:nvPr/>
        </p:nvSpPr>
        <p:spPr>
          <a:xfrm>
            <a:off x="363546" y="399873"/>
            <a:ext cx="6797683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k-SK" sz="7200" b="1" dirty="0">
                <a:solidFill>
                  <a:srgbClr val="F5822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ebas Neue Regular"/>
              </a:rPr>
              <a:t>HA-32</a:t>
            </a:r>
            <a:endParaRPr lang="en-US" sz="7200" b="1" dirty="0">
              <a:solidFill>
                <a:srgbClr val="F58220"/>
              </a:solidFill>
              <a:latin typeface="Roboto Black" panose="02000000000000000000" pitchFamily="2" charset="0"/>
              <a:ea typeface="Roboto Black" panose="02000000000000000000" pitchFamily="2" charset="0"/>
              <a:cs typeface="Bebas Neue Regular"/>
            </a:endParaRPr>
          </a:p>
        </p:txBody>
      </p:sp>
      <p:pic>
        <p:nvPicPr>
          <p:cNvPr id="11" name="Grafický objekt 7">
            <a:extLst>
              <a:ext uri="{FF2B5EF4-FFF2-40B4-BE49-F238E27FC236}">
                <a16:creationId xmlns:a16="http://schemas.microsoft.com/office/drawing/2014/main" id="{83D907BA-F48F-57B3-3C6B-384372DA8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0793" y="899769"/>
            <a:ext cx="871809" cy="205131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C9404989-1E60-3D55-BCC4-3D513196BFAD}"/>
              </a:ext>
            </a:extLst>
          </p:cNvPr>
          <p:cNvSpPr txBox="1"/>
          <p:nvPr/>
        </p:nvSpPr>
        <p:spPr>
          <a:xfrm>
            <a:off x="9881835" y="6376053"/>
            <a:ext cx="1898043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1600" b="1" baseline="30000" dirty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www.audioresolution.com</a:t>
            </a: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84478746-C2BF-2347-D2B6-C9A1F4D79B41}"/>
              </a:ext>
            </a:extLst>
          </p:cNvPr>
          <p:cNvSpPr txBox="1"/>
          <p:nvPr/>
        </p:nvSpPr>
        <p:spPr>
          <a:xfrm>
            <a:off x="5604387" y="761388"/>
            <a:ext cx="62240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Bebas Neue Regular"/>
              </a:rPr>
              <a:t>Routing A and Routing B switching	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207" y="1746273"/>
            <a:ext cx="5026096" cy="411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28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2">
            <a:extLst>
              <a:ext uri="{FF2B5EF4-FFF2-40B4-BE49-F238E27FC236}">
                <a16:creationId xmlns:a16="http://schemas.microsoft.com/office/drawing/2014/main" id="{06E24163-2E3D-D8F0-2475-D2B6E5BA7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546" y="5904247"/>
            <a:ext cx="2227557" cy="553880"/>
          </a:xfrm>
          <a:prstGeom prst="rect">
            <a:avLst/>
          </a:prstGeom>
        </p:spPr>
      </p:pic>
      <p:sp>
        <p:nvSpPr>
          <p:cNvPr id="10" name="TextBox 22">
            <a:extLst>
              <a:ext uri="{FF2B5EF4-FFF2-40B4-BE49-F238E27FC236}">
                <a16:creationId xmlns:a16="http://schemas.microsoft.com/office/drawing/2014/main" id="{8ECCDDB6-9956-0B39-E242-306FBB030A17}"/>
              </a:ext>
            </a:extLst>
          </p:cNvPr>
          <p:cNvSpPr txBox="1"/>
          <p:nvPr/>
        </p:nvSpPr>
        <p:spPr>
          <a:xfrm>
            <a:off x="363546" y="399873"/>
            <a:ext cx="6797683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k-SK" sz="7200" b="1" dirty="0">
                <a:solidFill>
                  <a:srgbClr val="F5822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ebas Neue Regular"/>
              </a:rPr>
              <a:t>HA-32</a:t>
            </a:r>
            <a:endParaRPr lang="en-US" sz="7200" b="1" dirty="0">
              <a:solidFill>
                <a:srgbClr val="F58220"/>
              </a:solidFill>
              <a:latin typeface="Roboto Black" panose="02000000000000000000" pitchFamily="2" charset="0"/>
              <a:ea typeface="Roboto Black" panose="02000000000000000000" pitchFamily="2" charset="0"/>
              <a:cs typeface="Bebas Neue Regular"/>
            </a:endParaRPr>
          </a:p>
        </p:txBody>
      </p:sp>
      <p:pic>
        <p:nvPicPr>
          <p:cNvPr id="11" name="Grafický objekt 7">
            <a:extLst>
              <a:ext uri="{FF2B5EF4-FFF2-40B4-BE49-F238E27FC236}">
                <a16:creationId xmlns:a16="http://schemas.microsoft.com/office/drawing/2014/main" id="{83D907BA-F48F-57B3-3C6B-384372DA8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0793" y="899769"/>
            <a:ext cx="871809" cy="205131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C9404989-1E60-3D55-BCC4-3D513196BFAD}"/>
              </a:ext>
            </a:extLst>
          </p:cNvPr>
          <p:cNvSpPr txBox="1"/>
          <p:nvPr/>
        </p:nvSpPr>
        <p:spPr>
          <a:xfrm>
            <a:off x="9881835" y="6376053"/>
            <a:ext cx="1898043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1600" b="1" baseline="30000" dirty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www.audioresolution.com</a:t>
            </a: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84478746-C2BF-2347-D2B6-C9A1F4D79B41}"/>
              </a:ext>
            </a:extLst>
          </p:cNvPr>
          <p:cNvSpPr txBox="1"/>
          <p:nvPr/>
        </p:nvSpPr>
        <p:spPr>
          <a:xfrm>
            <a:off x="5604387" y="761388"/>
            <a:ext cx="622406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600"/>
              </a:spcAft>
              <a:buSzPct val="100000"/>
            </a:pPr>
            <a:r>
              <a:rPr lang="sk-SK" sz="3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4 (2+2) </a:t>
            </a:r>
            <a:r>
              <a:rPr lang="sk-SK" sz="3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headphone</a:t>
            </a:r>
            <a:r>
              <a:rPr lang="sk-SK" sz="3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sk-SK" sz="3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outputs</a:t>
            </a:r>
            <a:endParaRPr lang="sk-SK" sz="3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9391" y="1961717"/>
            <a:ext cx="6802361" cy="31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39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2">
            <a:extLst>
              <a:ext uri="{FF2B5EF4-FFF2-40B4-BE49-F238E27FC236}">
                <a16:creationId xmlns:a16="http://schemas.microsoft.com/office/drawing/2014/main" id="{06E24163-2E3D-D8F0-2475-D2B6E5BA7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546" y="5904247"/>
            <a:ext cx="2227557" cy="553880"/>
          </a:xfrm>
          <a:prstGeom prst="rect">
            <a:avLst/>
          </a:prstGeom>
        </p:spPr>
      </p:pic>
      <p:sp>
        <p:nvSpPr>
          <p:cNvPr id="10" name="TextBox 22">
            <a:extLst>
              <a:ext uri="{FF2B5EF4-FFF2-40B4-BE49-F238E27FC236}">
                <a16:creationId xmlns:a16="http://schemas.microsoft.com/office/drawing/2014/main" id="{8ECCDDB6-9956-0B39-E242-306FBB030A17}"/>
              </a:ext>
            </a:extLst>
          </p:cNvPr>
          <p:cNvSpPr txBox="1"/>
          <p:nvPr/>
        </p:nvSpPr>
        <p:spPr>
          <a:xfrm>
            <a:off x="363546" y="399873"/>
            <a:ext cx="6797683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k-SK" sz="7200" b="1" dirty="0">
                <a:solidFill>
                  <a:srgbClr val="F5822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ebas Neue Regular"/>
              </a:rPr>
              <a:t>HA-32</a:t>
            </a:r>
            <a:endParaRPr lang="en-US" sz="7200" b="1" dirty="0">
              <a:solidFill>
                <a:srgbClr val="F58220"/>
              </a:solidFill>
              <a:latin typeface="Roboto Black" panose="02000000000000000000" pitchFamily="2" charset="0"/>
              <a:ea typeface="Roboto Black" panose="02000000000000000000" pitchFamily="2" charset="0"/>
              <a:cs typeface="Bebas Neue Regular"/>
            </a:endParaRPr>
          </a:p>
        </p:txBody>
      </p:sp>
      <p:pic>
        <p:nvPicPr>
          <p:cNvPr id="11" name="Grafický objekt 7">
            <a:extLst>
              <a:ext uri="{FF2B5EF4-FFF2-40B4-BE49-F238E27FC236}">
                <a16:creationId xmlns:a16="http://schemas.microsoft.com/office/drawing/2014/main" id="{83D907BA-F48F-57B3-3C6B-384372DA8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0793" y="899769"/>
            <a:ext cx="871809" cy="205131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C9404989-1E60-3D55-BCC4-3D513196BFAD}"/>
              </a:ext>
            </a:extLst>
          </p:cNvPr>
          <p:cNvSpPr txBox="1"/>
          <p:nvPr/>
        </p:nvSpPr>
        <p:spPr>
          <a:xfrm>
            <a:off x="9881835" y="6376053"/>
            <a:ext cx="1898043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1600" b="1" baseline="30000" dirty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www.audioresolution.com</a:t>
            </a: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84478746-C2BF-2347-D2B6-C9A1F4D79B41}"/>
              </a:ext>
            </a:extLst>
          </p:cNvPr>
          <p:cNvSpPr txBox="1"/>
          <p:nvPr/>
        </p:nvSpPr>
        <p:spPr>
          <a:xfrm>
            <a:off x="5604387" y="507594"/>
            <a:ext cx="62240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600"/>
              </a:spcAft>
              <a:buSzPct val="100000"/>
            </a:pPr>
            <a:r>
              <a:rPr lang="en-US" sz="3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Portable microphone stand	</a:t>
            </a:r>
            <a:br>
              <a:rPr lang="en-US" sz="3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sk-SK" sz="3200" dirty="0">
                <a:latin typeface="Roboto" panose="02000000000000000000" pitchFamily="2" charset="0"/>
              </a:rPr>
              <a:t>( </a:t>
            </a:r>
            <a:r>
              <a:rPr lang="sk-SK" sz="3200" dirty="0" err="1">
                <a:latin typeface="Roboto" panose="02000000000000000000" pitchFamily="2" charset="0"/>
              </a:rPr>
              <a:t>Yamaha</a:t>
            </a:r>
            <a:r>
              <a:rPr lang="sk-SK" sz="3200" dirty="0">
                <a:latin typeface="Roboto" panose="02000000000000000000" pitchFamily="2" charset="0"/>
              </a:rPr>
              <a:t> BMS10A )</a:t>
            </a:r>
            <a:endParaRPr lang="sk-SK" sz="3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74075D6-F858-D6EB-3CB1-CB8E7E9D7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103" y="1474673"/>
            <a:ext cx="4901380" cy="490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C2525C2-153D-4EE7-15B0-C836D7A74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18604"/>
            <a:ext cx="4898486" cy="489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57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2">
            <a:extLst>
              <a:ext uri="{FF2B5EF4-FFF2-40B4-BE49-F238E27FC236}">
                <a16:creationId xmlns:a16="http://schemas.microsoft.com/office/drawing/2014/main" id="{06E24163-2E3D-D8F0-2475-D2B6E5BA7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546" y="5904247"/>
            <a:ext cx="2227557" cy="553880"/>
          </a:xfrm>
          <a:prstGeom prst="rect">
            <a:avLst/>
          </a:prstGeom>
        </p:spPr>
      </p:pic>
      <p:sp>
        <p:nvSpPr>
          <p:cNvPr id="10" name="TextBox 22">
            <a:extLst>
              <a:ext uri="{FF2B5EF4-FFF2-40B4-BE49-F238E27FC236}">
                <a16:creationId xmlns:a16="http://schemas.microsoft.com/office/drawing/2014/main" id="{8ECCDDB6-9956-0B39-E242-306FBB030A17}"/>
              </a:ext>
            </a:extLst>
          </p:cNvPr>
          <p:cNvSpPr txBox="1"/>
          <p:nvPr/>
        </p:nvSpPr>
        <p:spPr>
          <a:xfrm>
            <a:off x="363546" y="399873"/>
            <a:ext cx="6797683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k-SK" sz="7200" b="1" dirty="0">
                <a:solidFill>
                  <a:srgbClr val="F5822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ebas Neue Regular"/>
              </a:rPr>
              <a:t>HA-32</a:t>
            </a:r>
            <a:endParaRPr lang="en-US" sz="7200" b="1" dirty="0">
              <a:solidFill>
                <a:srgbClr val="F58220"/>
              </a:solidFill>
              <a:latin typeface="Roboto Black" panose="02000000000000000000" pitchFamily="2" charset="0"/>
              <a:ea typeface="Roboto Black" panose="02000000000000000000" pitchFamily="2" charset="0"/>
              <a:cs typeface="Bebas Neue Regular"/>
            </a:endParaRPr>
          </a:p>
        </p:txBody>
      </p:sp>
      <p:pic>
        <p:nvPicPr>
          <p:cNvPr id="11" name="Grafický objekt 7">
            <a:extLst>
              <a:ext uri="{FF2B5EF4-FFF2-40B4-BE49-F238E27FC236}">
                <a16:creationId xmlns:a16="http://schemas.microsoft.com/office/drawing/2014/main" id="{83D907BA-F48F-57B3-3C6B-384372DA8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0793" y="899769"/>
            <a:ext cx="871809" cy="205131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C9404989-1E60-3D55-BCC4-3D513196BFAD}"/>
              </a:ext>
            </a:extLst>
          </p:cNvPr>
          <p:cNvSpPr txBox="1"/>
          <p:nvPr/>
        </p:nvSpPr>
        <p:spPr>
          <a:xfrm>
            <a:off x="9881835" y="6376053"/>
            <a:ext cx="1898043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1600" b="1" baseline="30000" dirty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www.audioresolution.com</a:t>
            </a: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84478746-C2BF-2347-D2B6-C9A1F4D79B41}"/>
              </a:ext>
            </a:extLst>
          </p:cNvPr>
          <p:cNvSpPr txBox="1"/>
          <p:nvPr/>
        </p:nvSpPr>
        <p:spPr>
          <a:xfrm>
            <a:off x="7748290" y="761388"/>
            <a:ext cx="40801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k-SK" sz="3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Bebas Neue Regular"/>
              </a:rPr>
              <a:t>Application</a:t>
            </a:r>
            <a:r>
              <a:rPr lang="sk-SK" sz="3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Bebas Neue Regular"/>
              </a:rPr>
              <a:t> </a:t>
            </a:r>
            <a:r>
              <a:rPr lang="sk-SK" sz="3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Bebas Neue Regular"/>
              </a:rPr>
              <a:t>scheme</a:t>
            </a:r>
            <a:endParaRPr lang="en-US" sz="3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Bebas Neue Regular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0800" y="1602000"/>
            <a:ext cx="6119457" cy="4057200"/>
          </a:xfrm>
          <a:prstGeom prst="rect">
            <a:avLst/>
          </a:prstGeom>
          <a:ln w="31750" cap="rnd">
            <a:solidFill>
              <a:srgbClr val="F37116"/>
            </a:solidFill>
          </a:ln>
        </p:spPr>
      </p:pic>
    </p:spTree>
    <p:extLst>
      <p:ext uri="{BB962C8B-B14F-4D97-AF65-F5344CB8AC3E}">
        <p14:creationId xmlns:p14="http://schemas.microsoft.com/office/powerpoint/2010/main" val="27966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2">
            <a:extLst>
              <a:ext uri="{FF2B5EF4-FFF2-40B4-BE49-F238E27FC236}">
                <a16:creationId xmlns:a16="http://schemas.microsoft.com/office/drawing/2014/main" id="{06E24163-2E3D-D8F0-2475-D2B6E5BA7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546" y="5904247"/>
            <a:ext cx="2227557" cy="553880"/>
          </a:xfrm>
          <a:prstGeom prst="rect">
            <a:avLst/>
          </a:prstGeom>
        </p:spPr>
      </p:pic>
      <p:sp>
        <p:nvSpPr>
          <p:cNvPr id="3" name="TextBox 22">
            <a:extLst>
              <a:ext uri="{FF2B5EF4-FFF2-40B4-BE49-F238E27FC236}">
                <a16:creationId xmlns:a16="http://schemas.microsoft.com/office/drawing/2014/main" id="{8ECCDDB6-9956-0B39-E242-306FBB030A17}"/>
              </a:ext>
            </a:extLst>
          </p:cNvPr>
          <p:cNvSpPr txBox="1"/>
          <p:nvPr/>
        </p:nvSpPr>
        <p:spPr>
          <a:xfrm>
            <a:off x="363546" y="399873"/>
            <a:ext cx="6797683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k-SK" sz="7200" b="1" dirty="0">
                <a:solidFill>
                  <a:srgbClr val="F5822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ebas Neue Regular"/>
              </a:rPr>
              <a:t>HA-32</a:t>
            </a:r>
            <a:endParaRPr lang="en-US" sz="7200" b="1" dirty="0">
              <a:solidFill>
                <a:srgbClr val="F58220"/>
              </a:solidFill>
              <a:latin typeface="Roboto Black" panose="02000000000000000000" pitchFamily="2" charset="0"/>
              <a:ea typeface="Roboto Black" panose="02000000000000000000" pitchFamily="2" charset="0"/>
              <a:cs typeface="Bebas Neue Regular"/>
            </a:endParaRPr>
          </a:p>
        </p:txBody>
      </p:sp>
      <p:pic>
        <p:nvPicPr>
          <p:cNvPr id="4" name="Grafický objekt 7">
            <a:extLst>
              <a:ext uri="{FF2B5EF4-FFF2-40B4-BE49-F238E27FC236}">
                <a16:creationId xmlns:a16="http://schemas.microsoft.com/office/drawing/2014/main" id="{83D907BA-F48F-57B3-3C6B-384372DA8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0793" y="899769"/>
            <a:ext cx="871809" cy="205131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C9404989-1E60-3D55-BCC4-3D513196BFAD}"/>
              </a:ext>
            </a:extLst>
          </p:cNvPr>
          <p:cNvSpPr txBox="1"/>
          <p:nvPr/>
        </p:nvSpPr>
        <p:spPr>
          <a:xfrm>
            <a:off x="9881835" y="6376053"/>
            <a:ext cx="1898043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1600" b="1" baseline="30000" dirty="0">
                <a:solidFill>
                  <a:srgbClr val="12132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www.audioresolution.com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84478746-C2BF-2347-D2B6-C9A1F4D79B41}"/>
              </a:ext>
            </a:extLst>
          </p:cNvPr>
          <p:cNvSpPr txBox="1"/>
          <p:nvPr/>
        </p:nvSpPr>
        <p:spPr>
          <a:xfrm>
            <a:off x="7748290" y="761388"/>
            <a:ext cx="40801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k-SK" sz="3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Bebas Neue Regular"/>
              </a:rPr>
              <a:t>Block</a:t>
            </a:r>
            <a:r>
              <a:rPr lang="sk-SK" sz="3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Bebas Neue Regular"/>
              </a:rPr>
              <a:t> diagram</a:t>
            </a:r>
            <a:endParaRPr lang="en-US" sz="3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Bebas Neue Regular"/>
            </a:endParaRPr>
          </a:p>
        </p:txBody>
      </p:sp>
      <p:pic>
        <p:nvPicPr>
          <p:cNvPr id="7" name="Picture 2" descr="https://www.audioresolution.com/wp-content/uploads/2024/03/HA32-block-diagram-routing-aux1L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00" y="1728000"/>
            <a:ext cx="6964023" cy="3862800"/>
          </a:xfrm>
          <a:prstGeom prst="rect">
            <a:avLst/>
          </a:prstGeom>
          <a:noFill/>
          <a:ln w="31750" cap="rnd">
            <a:solidFill>
              <a:srgbClr val="F3711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7702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529</Words>
  <Application>Microsoft Office PowerPoint</Application>
  <PresentationFormat>Širokouhlá</PresentationFormat>
  <Paragraphs>109</Paragraphs>
  <Slides>24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Roboto</vt:lpstr>
      <vt:lpstr>Roboto Black</vt:lpstr>
      <vt:lpstr>Roboto Light</vt:lpstr>
      <vt:lpstr>Roboto Thin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Michal Susko (MediaTech)</dc:creator>
  <cp:lastModifiedBy>Ivan Samuhel (AudioPressBox)</cp:lastModifiedBy>
  <cp:revision>46</cp:revision>
  <dcterms:created xsi:type="dcterms:W3CDTF">2024-02-12T07:47:06Z</dcterms:created>
  <dcterms:modified xsi:type="dcterms:W3CDTF">2024-04-03T14:11:53Z</dcterms:modified>
</cp:coreProperties>
</file>